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44034075" cy="27460575"/>
  <p:notesSz cx="7102475" cy="9388475"/>
  <p:defaultTextStyle>
    <a:defPPr>
      <a:defRPr lang="en-US"/>
    </a:defPPr>
    <a:lvl1pPr marL="0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42520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85041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27561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70080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212600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55121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97641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40160" algn="l" defTabSz="4085041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23B"/>
    <a:srgbClr val="0099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>
        <p:scale>
          <a:sx n="50" d="100"/>
          <a:sy n="50" d="100"/>
        </p:scale>
        <p:origin x="-78" y="684"/>
      </p:cViewPr>
      <p:guideLst>
        <p:guide orient="horz" pos="8649"/>
        <p:guide pos="13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D3AE561-E6A8-4FEC-80EB-94A4A2477D01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04850"/>
            <a:ext cx="56451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7AC20EE-AA85-43E7-B201-9C6E0EEBA8A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42520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085041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127561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170080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212600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255121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297641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340160" algn="l" defTabSz="4085041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C20EE-AA85-43E7-B201-9C6E0EEBA8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02556" y="8530579"/>
            <a:ext cx="37428965" cy="58862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605113" y="15560992"/>
            <a:ext cx="30823853" cy="70177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8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27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55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9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4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6904355" y="3349939"/>
            <a:ext cx="36274601" cy="713402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65273" y="3349939"/>
            <a:ext cx="108105181" cy="713402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78390" y="17645964"/>
            <a:ext cx="37428965" cy="5453975"/>
          </a:xfrm>
        </p:spPr>
        <p:txBody>
          <a:bodyPr anchor="t"/>
          <a:lstStyle>
            <a:lvl1pPr algn="l">
              <a:defRPr sz="17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78390" y="11638966"/>
            <a:ext cx="37428965" cy="6006999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4252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85041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2756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700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12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25512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29764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34016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65271" y="19508455"/>
            <a:ext cx="72189889" cy="55181769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989064" y="19508455"/>
            <a:ext cx="72189892" cy="55181769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1705" y="1099697"/>
            <a:ext cx="39630668" cy="45767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01703" y="6146849"/>
            <a:ext cx="19456031" cy="2561713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2520" indent="0">
              <a:buNone/>
              <a:defRPr sz="8900" b="1"/>
            </a:lvl2pPr>
            <a:lvl3pPr marL="4085041" indent="0">
              <a:buNone/>
              <a:defRPr sz="8000" b="1"/>
            </a:lvl3pPr>
            <a:lvl4pPr marL="6127561" indent="0">
              <a:buNone/>
              <a:defRPr sz="7100" b="1"/>
            </a:lvl4pPr>
            <a:lvl5pPr marL="8170080" indent="0">
              <a:buNone/>
              <a:defRPr sz="7100" b="1"/>
            </a:lvl5pPr>
            <a:lvl6pPr marL="10212600" indent="0">
              <a:buNone/>
              <a:defRPr sz="7100" b="1"/>
            </a:lvl6pPr>
            <a:lvl7pPr marL="12255121" indent="0">
              <a:buNone/>
              <a:defRPr sz="7100" b="1"/>
            </a:lvl7pPr>
            <a:lvl8pPr marL="14297641" indent="0">
              <a:buNone/>
              <a:defRPr sz="7100" b="1"/>
            </a:lvl8pPr>
            <a:lvl9pPr marL="16340160" indent="0">
              <a:buNone/>
              <a:defRPr sz="7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01703" y="8708563"/>
            <a:ext cx="19456031" cy="15821615"/>
          </a:xfrm>
        </p:spPr>
        <p:txBody>
          <a:bodyPr/>
          <a:lstStyle>
            <a:lvl1pPr>
              <a:defRPr sz="108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2368702" y="6146849"/>
            <a:ext cx="19463672" cy="2561713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2520" indent="0">
              <a:buNone/>
              <a:defRPr sz="8900" b="1"/>
            </a:lvl2pPr>
            <a:lvl3pPr marL="4085041" indent="0">
              <a:buNone/>
              <a:defRPr sz="8000" b="1"/>
            </a:lvl3pPr>
            <a:lvl4pPr marL="6127561" indent="0">
              <a:buNone/>
              <a:defRPr sz="7100" b="1"/>
            </a:lvl4pPr>
            <a:lvl5pPr marL="8170080" indent="0">
              <a:buNone/>
              <a:defRPr sz="7100" b="1"/>
            </a:lvl5pPr>
            <a:lvl6pPr marL="10212600" indent="0">
              <a:buNone/>
              <a:defRPr sz="7100" b="1"/>
            </a:lvl6pPr>
            <a:lvl7pPr marL="12255121" indent="0">
              <a:buNone/>
              <a:defRPr sz="7100" b="1"/>
            </a:lvl7pPr>
            <a:lvl8pPr marL="14297641" indent="0">
              <a:buNone/>
              <a:defRPr sz="7100" b="1"/>
            </a:lvl8pPr>
            <a:lvl9pPr marL="16340160" indent="0">
              <a:buNone/>
              <a:defRPr sz="7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2368702" y="8708563"/>
            <a:ext cx="19463672" cy="15821615"/>
          </a:xfrm>
        </p:spPr>
        <p:txBody>
          <a:bodyPr/>
          <a:lstStyle>
            <a:lvl1pPr>
              <a:defRPr sz="108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1706" y="1093338"/>
            <a:ext cx="14486907" cy="465304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16101" y="1093341"/>
            <a:ext cx="24616272" cy="23436840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8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01706" y="5746382"/>
            <a:ext cx="14486907" cy="18783797"/>
          </a:xfrm>
        </p:spPr>
        <p:txBody>
          <a:bodyPr/>
          <a:lstStyle>
            <a:lvl1pPr marL="0" indent="0">
              <a:buNone/>
              <a:defRPr sz="6300"/>
            </a:lvl1pPr>
            <a:lvl2pPr marL="2042520" indent="0">
              <a:buNone/>
              <a:defRPr sz="5400"/>
            </a:lvl2pPr>
            <a:lvl3pPr marL="4085041" indent="0">
              <a:buNone/>
              <a:defRPr sz="4500"/>
            </a:lvl3pPr>
            <a:lvl4pPr marL="6127561" indent="0">
              <a:buNone/>
              <a:defRPr sz="4100"/>
            </a:lvl4pPr>
            <a:lvl5pPr marL="8170080" indent="0">
              <a:buNone/>
              <a:defRPr sz="4100"/>
            </a:lvl5pPr>
            <a:lvl6pPr marL="10212600" indent="0">
              <a:buNone/>
              <a:defRPr sz="4100"/>
            </a:lvl6pPr>
            <a:lvl7pPr marL="12255121" indent="0">
              <a:buNone/>
              <a:defRPr sz="4100"/>
            </a:lvl7pPr>
            <a:lvl8pPr marL="14297641" indent="0">
              <a:buNone/>
              <a:defRPr sz="4100"/>
            </a:lvl8pPr>
            <a:lvl9pPr marL="1634016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30987" y="19222403"/>
            <a:ext cx="26420445" cy="2269314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630987" y="2453654"/>
            <a:ext cx="26420445" cy="16476345"/>
          </a:xfrm>
        </p:spPr>
        <p:txBody>
          <a:bodyPr/>
          <a:lstStyle>
            <a:lvl1pPr marL="0" indent="0">
              <a:buNone/>
              <a:defRPr sz="14300"/>
            </a:lvl1pPr>
            <a:lvl2pPr marL="2042520" indent="0">
              <a:buNone/>
              <a:defRPr sz="12500"/>
            </a:lvl2pPr>
            <a:lvl3pPr marL="4085041" indent="0">
              <a:buNone/>
              <a:defRPr sz="10800"/>
            </a:lvl3pPr>
            <a:lvl4pPr marL="6127561" indent="0">
              <a:buNone/>
              <a:defRPr sz="8900"/>
            </a:lvl4pPr>
            <a:lvl5pPr marL="8170080" indent="0">
              <a:buNone/>
              <a:defRPr sz="8900"/>
            </a:lvl5pPr>
            <a:lvl6pPr marL="10212600" indent="0">
              <a:buNone/>
              <a:defRPr sz="8900"/>
            </a:lvl6pPr>
            <a:lvl7pPr marL="12255121" indent="0">
              <a:buNone/>
              <a:defRPr sz="8900"/>
            </a:lvl7pPr>
            <a:lvl8pPr marL="14297641" indent="0">
              <a:buNone/>
              <a:defRPr sz="8900"/>
            </a:lvl8pPr>
            <a:lvl9pPr marL="16340160" indent="0">
              <a:buNone/>
              <a:defRPr sz="89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630987" y="21491716"/>
            <a:ext cx="26420445" cy="3222801"/>
          </a:xfrm>
        </p:spPr>
        <p:txBody>
          <a:bodyPr/>
          <a:lstStyle>
            <a:lvl1pPr marL="0" indent="0">
              <a:buNone/>
              <a:defRPr sz="6300"/>
            </a:lvl1pPr>
            <a:lvl2pPr marL="2042520" indent="0">
              <a:buNone/>
              <a:defRPr sz="5400"/>
            </a:lvl2pPr>
            <a:lvl3pPr marL="4085041" indent="0">
              <a:buNone/>
              <a:defRPr sz="4500"/>
            </a:lvl3pPr>
            <a:lvl4pPr marL="6127561" indent="0">
              <a:buNone/>
              <a:defRPr sz="4100"/>
            </a:lvl4pPr>
            <a:lvl5pPr marL="8170080" indent="0">
              <a:buNone/>
              <a:defRPr sz="4100"/>
            </a:lvl5pPr>
            <a:lvl6pPr marL="10212600" indent="0">
              <a:buNone/>
              <a:defRPr sz="4100"/>
            </a:lvl6pPr>
            <a:lvl7pPr marL="12255121" indent="0">
              <a:buNone/>
              <a:defRPr sz="4100"/>
            </a:lvl7pPr>
            <a:lvl8pPr marL="14297641" indent="0">
              <a:buNone/>
              <a:defRPr sz="4100"/>
            </a:lvl8pPr>
            <a:lvl9pPr marL="1634016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201705" y="1099697"/>
            <a:ext cx="39630668" cy="4576762"/>
          </a:xfrm>
          <a:prstGeom prst="rect">
            <a:avLst/>
          </a:prstGeom>
        </p:spPr>
        <p:txBody>
          <a:bodyPr vert="horz" lIns="408504" tIns="204252" rIns="408504" bIns="20425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01705" y="6407469"/>
            <a:ext cx="39630668" cy="18122710"/>
          </a:xfrm>
          <a:prstGeom prst="rect">
            <a:avLst/>
          </a:prstGeom>
        </p:spPr>
        <p:txBody>
          <a:bodyPr vert="horz" lIns="408504" tIns="204252" rIns="408504" bIns="20425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201705" y="25451888"/>
            <a:ext cx="10274617" cy="1462021"/>
          </a:xfrm>
          <a:prstGeom prst="rect">
            <a:avLst/>
          </a:prstGeom>
        </p:spPr>
        <p:txBody>
          <a:bodyPr vert="horz" lIns="408504" tIns="204252" rIns="408504" bIns="204252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5A03-31FD-4CFF-A945-D96354A05D24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5044977" y="25451888"/>
            <a:ext cx="13944123" cy="1462021"/>
          </a:xfrm>
          <a:prstGeom prst="rect">
            <a:avLst/>
          </a:prstGeom>
        </p:spPr>
        <p:txBody>
          <a:bodyPr vert="horz" lIns="408504" tIns="204252" rIns="408504" bIns="204252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1557754" y="25451888"/>
            <a:ext cx="10274617" cy="1462021"/>
          </a:xfrm>
          <a:prstGeom prst="rect">
            <a:avLst/>
          </a:prstGeom>
        </p:spPr>
        <p:txBody>
          <a:bodyPr vert="horz" lIns="408504" tIns="204252" rIns="408504" bIns="204252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DF1F-6D42-44E0-A43D-9F58C3D437B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85041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1889" indent="-1531889" algn="l" defTabSz="4085041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9095" indent="-1276575" algn="l" defTabSz="4085041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106300" indent="-1021261" algn="l" defTabSz="4085041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8820" indent="-1021261" algn="l" defTabSz="4085041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341" indent="-1021261" algn="l" defTabSz="4085041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33861" indent="-1021261" algn="l" defTabSz="408504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76380" indent="-1021261" algn="l" defTabSz="408504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18901" indent="-1021261" algn="l" defTabSz="408504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61420" indent="-1021261" algn="l" defTabSz="408504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42520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85041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27561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70080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212600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55121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97641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40160" algn="l" defTabSz="408504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"/>
          <p:cNvSpPr/>
          <p:nvPr/>
        </p:nvSpPr>
        <p:spPr>
          <a:xfrm flipV="1">
            <a:off x="22053576" y="20557623"/>
            <a:ext cx="21926551" cy="626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55" tIns="47028" rIns="94055" bIns="47028"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www.maquet.com/globalassets/products/variop/variop_yonemori_d8r0359_oo_rt_tegris_hochgerechnet_flat.jpg"/>
          <p:cNvPicPr>
            <a:picLocks noChangeAspect="1" noChangeArrowheads="1"/>
          </p:cNvPicPr>
          <p:nvPr/>
        </p:nvPicPr>
        <p:blipFill>
          <a:blip r:embed="rId2" cstate="print"/>
          <a:srcRect l="3560" r="13800"/>
          <a:stretch>
            <a:fillRect/>
          </a:stretch>
        </p:blipFill>
        <p:spPr bwMode="auto">
          <a:xfrm>
            <a:off x="22233061" y="5521375"/>
            <a:ext cx="21729006" cy="17521200"/>
          </a:xfrm>
          <a:prstGeom prst="rect">
            <a:avLst/>
          </a:prstGeom>
          <a:noFill/>
        </p:spPr>
      </p:pic>
      <p:sp>
        <p:nvSpPr>
          <p:cNvPr id="60" name="59 Rectángulo"/>
          <p:cNvSpPr/>
          <p:nvPr/>
        </p:nvSpPr>
        <p:spPr>
          <a:xfrm>
            <a:off x="657720" y="24296497"/>
            <a:ext cx="20936139" cy="286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192" tIns="137095" rIns="274192" bIns="137095" rtlCol="0" anchor="ctr"/>
          <a:lstStyle/>
          <a:p>
            <a:pPr algn="ctr"/>
            <a:endParaRPr lang="en-US" dirty="0"/>
          </a:p>
        </p:txBody>
      </p:sp>
      <p:pic>
        <p:nvPicPr>
          <p:cNvPr id="61" name="60 Imagen" descr="GSPC SIN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9627" y="24447295"/>
            <a:ext cx="3254429" cy="2027328"/>
          </a:xfrm>
          <a:prstGeom prst="rect">
            <a:avLst/>
          </a:prstGeom>
        </p:spPr>
      </p:pic>
      <p:pic>
        <p:nvPicPr>
          <p:cNvPr id="62" name="61 Imagen" descr="NACE SIN FON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8920" y="24320249"/>
            <a:ext cx="2376264" cy="1480284"/>
          </a:xfrm>
          <a:prstGeom prst="rect">
            <a:avLst/>
          </a:prstGeom>
        </p:spPr>
      </p:pic>
      <p:pic>
        <p:nvPicPr>
          <p:cNvPr id="63" name="62 Imagen" descr="SSPC SIN FON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34496" y="24289307"/>
            <a:ext cx="2664296" cy="1659713"/>
          </a:xfrm>
          <a:prstGeom prst="rect">
            <a:avLst/>
          </a:prstGeom>
        </p:spPr>
      </p:pic>
      <p:pic>
        <p:nvPicPr>
          <p:cNvPr id="64" name="Picture 2" descr="http://www.excellence-co.com/courses-imgs/ISO-9001-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5344" y="24597468"/>
            <a:ext cx="2009107" cy="1651897"/>
          </a:xfrm>
          <a:prstGeom prst="rect">
            <a:avLst/>
          </a:prstGeom>
          <a:noFill/>
        </p:spPr>
      </p:pic>
      <p:pic>
        <p:nvPicPr>
          <p:cNvPr id="65" name="Picture 10" descr="http://www.vectorizados.com/muestras/iq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26184" y="24619289"/>
            <a:ext cx="1584176" cy="1550178"/>
          </a:xfrm>
          <a:prstGeom prst="rect">
            <a:avLst/>
          </a:prstGeom>
          <a:noFill/>
        </p:spPr>
      </p:pic>
      <p:sp>
        <p:nvSpPr>
          <p:cNvPr id="66" name="65 Rectángulo"/>
          <p:cNvSpPr/>
          <p:nvPr/>
        </p:nvSpPr>
        <p:spPr>
          <a:xfrm>
            <a:off x="1045008" y="637144"/>
            <a:ext cx="20936139" cy="1057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192" tIns="137095" rIns="274192" bIns="137095" rtlCol="0" anchor="ctr"/>
          <a:lstStyle/>
          <a:p>
            <a:pPr algn="ctr"/>
            <a:endParaRPr lang="en-US" dirty="0"/>
          </a:p>
        </p:txBody>
      </p:sp>
      <p:sp>
        <p:nvSpPr>
          <p:cNvPr id="67" name="Rectangle 18"/>
          <p:cNvSpPr/>
          <p:nvPr/>
        </p:nvSpPr>
        <p:spPr>
          <a:xfrm>
            <a:off x="2517438" y="14743081"/>
            <a:ext cx="9364530" cy="1067234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North &amp;  Central America </a:t>
            </a:r>
          </a:p>
        </p:txBody>
      </p:sp>
      <p:sp>
        <p:nvSpPr>
          <p:cNvPr id="88" name="Rectangle 21"/>
          <p:cNvSpPr/>
          <p:nvPr/>
        </p:nvSpPr>
        <p:spPr>
          <a:xfrm>
            <a:off x="1579947" y="17691433"/>
            <a:ext cx="8896731" cy="26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85"/>
              </a:spcAft>
            </a:pPr>
            <a:r>
              <a:rPr lang="es-VE" sz="1900" b="1" dirty="0" smtClean="0">
                <a:solidFill>
                  <a:srgbClr val="020F52"/>
                </a:solidFill>
              </a:rPr>
              <a:t>Oficinas : Zona Procesadora  para la Exportación de Albrook,  Edificio 8 A, Corregimiento de Ancón, Ciudad de Panamá, República de Panamá                              Teléfonos: (507) 232 6691- (507) 2326692   Fax: (507) 2326690                                                Email: pinturasaya@gmail.com      http: // www.pinturasaya.es.tl                                   Apartado Postal 0819-05572 Panamá, República de Panamá                                                     RUC:   1059896-1-549487 DV 48</a:t>
            </a:r>
            <a:endParaRPr lang="en-US" sz="1900" dirty="0" smtClean="0">
              <a:solidFill>
                <a:srgbClr val="020F52"/>
              </a:solidFill>
              <a:latin typeface="Calibri" pitchFamily="34" charset="0"/>
            </a:endParaRPr>
          </a:p>
          <a:p>
            <a:pPr algn="r">
              <a:spcAft>
                <a:spcPts val="3085"/>
              </a:spcAft>
            </a:pPr>
            <a:endParaRPr lang="es-VE" sz="2200" b="1" dirty="0">
              <a:solidFill>
                <a:srgbClr val="020F52"/>
              </a:solidFill>
            </a:endParaRPr>
          </a:p>
        </p:txBody>
      </p:sp>
      <p:sp>
        <p:nvSpPr>
          <p:cNvPr id="89" name="Text Box 3"/>
          <p:cNvSpPr txBox="1">
            <a:spLocks noChangeAspect="1" noChangeArrowheads="1"/>
          </p:cNvSpPr>
          <p:nvPr/>
        </p:nvSpPr>
        <p:spPr bwMode="auto">
          <a:xfrm>
            <a:off x="426939" y="17020932"/>
            <a:ext cx="10060731" cy="6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3085"/>
              </a:spcAft>
            </a:pPr>
            <a:r>
              <a:rPr lang="en-US" sz="3700" b="1" dirty="0">
                <a:solidFill>
                  <a:srgbClr val="020F52"/>
                </a:solidFill>
              </a:rPr>
              <a:t>ANTICORROSIVOS Y ACABADOS AYA S.A.</a:t>
            </a:r>
            <a:r>
              <a:rPr lang="en-US" sz="3100" b="1" i="1" dirty="0">
                <a:solidFill>
                  <a:srgbClr val="020F52"/>
                </a:solidFill>
              </a:rPr>
              <a:t>        </a:t>
            </a:r>
            <a:endParaRPr lang="en-US" sz="1500" b="1" dirty="0">
              <a:solidFill>
                <a:srgbClr val="020F52"/>
              </a:solidFill>
            </a:endParaRPr>
          </a:p>
        </p:txBody>
      </p:sp>
      <p:cxnSp>
        <p:nvCxnSpPr>
          <p:cNvPr id="69" name="Straight Connector 23"/>
          <p:cNvCxnSpPr/>
          <p:nvPr/>
        </p:nvCxnSpPr>
        <p:spPr>
          <a:xfrm>
            <a:off x="2338552" y="14490188"/>
            <a:ext cx="17130237" cy="4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2"/>
          <p:cNvSpPr/>
          <p:nvPr/>
        </p:nvSpPr>
        <p:spPr>
          <a:xfrm>
            <a:off x="2520928" y="12726027"/>
            <a:ext cx="17703985" cy="1356075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Offices &amp; Facilities</a:t>
            </a:r>
          </a:p>
        </p:txBody>
      </p:sp>
      <p:sp>
        <p:nvSpPr>
          <p:cNvPr id="71" name="Rectangle 33"/>
          <p:cNvSpPr/>
          <p:nvPr/>
        </p:nvSpPr>
        <p:spPr>
          <a:xfrm>
            <a:off x="10369800" y="14744309"/>
            <a:ext cx="9364530" cy="1067234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South America &amp; Caribbean</a:t>
            </a:r>
          </a:p>
        </p:txBody>
      </p:sp>
      <p:sp>
        <p:nvSpPr>
          <p:cNvPr id="86" name="Rectangle 38"/>
          <p:cNvSpPr/>
          <p:nvPr/>
        </p:nvSpPr>
        <p:spPr>
          <a:xfrm>
            <a:off x="11571445" y="17691433"/>
            <a:ext cx="8896731" cy="26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85"/>
              </a:spcAft>
            </a:pPr>
            <a:r>
              <a:rPr lang="es-VE" sz="1900" b="1" dirty="0" smtClean="0">
                <a:solidFill>
                  <a:srgbClr val="020F52"/>
                </a:solidFill>
              </a:rPr>
              <a:t>Oficinas: Ave. Libertador, Centro Comercial Ave. Libertador Piso 3, Oficina 3-6                      La Florida – Distrito capital                                                                                    	  Teléfonos: (58)(212) 7624626 – 7624987   Fax: (58)(212) 7625003                                                Email: pinturasaya@cantv.net      http: // www.pinturasaya.com                                   Caracas – República Bolivariana de Venezuela                                                                                                                 RIF: J000739633</a:t>
            </a:r>
            <a:endParaRPr lang="en-US" sz="1900" dirty="0" smtClean="0">
              <a:solidFill>
                <a:srgbClr val="020F52"/>
              </a:solidFill>
              <a:latin typeface="Calibri" pitchFamily="34" charset="0"/>
            </a:endParaRPr>
          </a:p>
          <a:p>
            <a:pPr algn="r">
              <a:spcAft>
                <a:spcPts val="3085"/>
              </a:spcAft>
            </a:pPr>
            <a:endParaRPr lang="es-VE" sz="2200" b="1" dirty="0">
              <a:solidFill>
                <a:srgbClr val="020F52"/>
              </a:solidFill>
            </a:endParaRPr>
          </a:p>
        </p:txBody>
      </p:sp>
      <p:sp>
        <p:nvSpPr>
          <p:cNvPr id="87" name="Text Box 3"/>
          <p:cNvSpPr txBox="1">
            <a:spLocks noChangeAspect="1" noChangeArrowheads="1"/>
          </p:cNvSpPr>
          <p:nvPr/>
        </p:nvSpPr>
        <p:spPr bwMode="auto">
          <a:xfrm>
            <a:off x="11571445" y="17020932"/>
            <a:ext cx="8907723" cy="6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85"/>
              </a:spcAft>
            </a:pPr>
            <a:r>
              <a:rPr lang="en-US" sz="3700" b="1" dirty="0">
                <a:solidFill>
                  <a:srgbClr val="020F52"/>
                </a:solidFill>
              </a:rPr>
              <a:t>ANTICORROSIVOS Y ACABADOS AYA </a:t>
            </a:r>
            <a:r>
              <a:rPr lang="en-US" sz="3700" b="1" dirty="0" smtClean="0">
                <a:solidFill>
                  <a:srgbClr val="020F52"/>
                </a:solidFill>
              </a:rPr>
              <a:t>C.A</a:t>
            </a:r>
            <a:r>
              <a:rPr lang="en-US" sz="3700" b="1" dirty="0">
                <a:solidFill>
                  <a:srgbClr val="020F52"/>
                </a:solidFill>
              </a:rPr>
              <a:t>.</a:t>
            </a:r>
            <a:r>
              <a:rPr lang="en-US" sz="3100" b="1" i="1" dirty="0">
                <a:solidFill>
                  <a:srgbClr val="020F52"/>
                </a:solidFill>
              </a:rPr>
              <a:t>        </a:t>
            </a:r>
            <a:endParaRPr lang="en-US" sz="1500" b="1" dirty="0">
              <a:solidFill>
                <a:srgbClr val="020F52"/>
              </a:solidFill>
            </a:endParaRPr>
          </a:p>
        </p:txBody>
      </p:sp>
      <p:sp>
        <p:nvSpPr>
          <p:cNvPr id="84" name="Rectangle 41"/>
          <p:cNvSpPr/>
          <p:nvPr/>
        </p:nvSpPr>
        <p:spPr>
          <a:xfrm>
            <a:off x="1457602" y="21685567"/>
            <a:ext cx="8896731" cy="2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85"/>
              </a:spcAft>
            </a:pPr>
            <a:r>
              <a:rPr lang="es-VE" sz="1900" b="1" dirty="0" smtClean="0">
                <a:solidFill>
                  <a:srgbClr val="020F52"/>
                </a:solidFill>
              </a:rPr>
              <a:t>Planta: Zona Procesadora  para la Exportación de Albrook,  Edificio 8 A, Corregimiento                        	de Ancón, Ciudad de Panamá,  Panamá                              Teléfonos: (507) 232 6691- (507) 2326692   Fax: (507) 2326690                                                Email: pinturasaya@gmail.com      http: // www.pinturasaya.es.tl                                   Apartado Postal 0819-05572 Panamá, República de Panamá                                                     RUC:   1059896-1-549487 DV 48</a:t>
            </a:r>
            <a:endParaRPr lang="en-US" sz="1900" dirty="0" smtClean="0">
              <a:solidFill>
                <a:srgbClr val="020F52"/>
              </a:solidFill>
              <a:latin typeface="Calibri" pitchFamily="34" charset="0"/>
            </a:endParaRPr>
          </a:p>
          <a:p>
            <a:pPr algn="r">
              <a:spcAft>
                <a:spcPts val="3085"/>
              </a:spcAft>
            </a:pPr>
            <a:endParaRPr lang="es-VE" sz="2200" b="1" dirty="0">
              <a:solidFill>
                <a:srgbClr val="020F52"/>
              </a:solidFill>
            </a:endParaRPr>
          </a:p>
        </p:txBody>
      </p:sp>
      <p:sp>
        <p:nvSpPr>
          <p:cNvPr id="85" name="Text Box 3"/>
          <p:cNvSpPr txBox="1">
            <a:spLocks noChangeAspect="1" noChangeArrowheads="1"/>
          </p:cNvSpPr>
          <p:nvPr/>
        </p:nvSpPr>
        <p:spPr bwMode="auto">
          <a:xfrm>
            <a:off x="304594" y="21015063"/>
            <a:ext cx="10060731" cy="67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3085"/>
              </a:spcAft>
            </a:pPr>
            <a:r>
              <a:rPr lang="en-US" sz="3700" b="1" dirty="0">
                <a:solidFill>
                  <a:srgbClr val="020F52"/>
                </a:solidFill>
              </a:rPr>
              <a:t>ANTICORROSIVOS Y ACABADOS AYA S.A.</a:t>
            </a:r>
            <a:r>
              <a:rPr lang="en-US" sz="3100" b="1" i="1" dirty="0">
                <a:solidFill>
                  <a:srgbClr val="020F52"/>
                </a:solidFill>
              </a:rPr>
              <a:t>        </a:t>
            </a:r>
            <a:endParaRPr lang="en-US" sz="1500" b="1" dirty="0">
              <a:solidFill>
                <a:srgbClr val="020F52"/>
              </a:solidFill>
            </a:endParaRPr>
          </a:p>
        </p:txBody>
      </p:sp>
      <p:sp>
        <p:nvSpPr>
          <p:cNvPr id="82" name="Rectangle 44"/>
          <p:cNvSpPr/>
          <p:nvPr/>
        </p:nvSpPr>
        <p:spPr>
          <a:xfrm>
            <a:off x="11566572" y="21685566"/>
            <a:ext cx="8896731" cy="269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85"/>
              </a:spcAft>
            </a:pPr>
            <a:r>
              <a:rPr lang="es-VE" sz="1900" b="1" dirty="0" smtClean="0">
                <a:solidFill>
                  <a:srgbClr val="020F52"/>
                </a:solidFill>
              </a:rPr>
              <a:t>Planta: Calle 3 con Carrera 6, Parcelas  23, 24 y 25                                                                                                         Zona Industrial  Condibar 2                                                                                        	 Teléfonos: (58)(251)  2692526 – 2691252   Fax: (58)(251) 2692929                                                Email: pinturasaya@cantv.net      http: // www.pinturasaya.com                                    Barquisimeto - República Bolivariana de Venezuela                                                                                                                 RIF: J000739633</a:t>
            </a:r>
            <a:endParaRPr lang="en-US" sz="1900" dirty="0" smtClean="0">
              <a:solidFill>
                <a:srgbClr val="020F52"/>
              </a:solidFill>
              <a:latin typeface="Calibri" pitchFamily="34" charset="0"/>
            </a:endParaRPr>
          </a:p>
          <a:p>
            <a:pPr algn="r">
              <a:spcAft>
                <a:spcPts val="3085"/>
              </a:spcAft>
            </a:pPr>
            <a:endParaRPr lang="es-VE" sz="2200" b="1" dirty="0">
              <a:solidFill>
                <a:srgbClr val="020F52"/>
              </a:solidFill>
            </a:endParaRPr>
          </a:p>
        </p:txBody>
      </p:sp>
      <p:sp>
        <p:nvSpPr>
          <p:cNvPr id="83" name="Text Box 3"/>
          <p:cNvSpPr txBox="1">
            <a:spLocks noChangeAspect="1" noChangeArrowheads="1"/>
          </p:cNvSpPr>
          <p:nvPr/>
        </p:nvSpPr>
        <p:spPr bwMode="auto">
          <a:xfrm>
            <a:off x="11566572" y="21015065"/>
            <a:ext cx="8907723" cy="6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85"/>
              </a:spcAft>
            </a:pPr>
            <a:r>
              <a:rPr lang="en-US" sz="3700" b="1" dirty="0">
                <a:solidFill>
                  <a:srgbClr val="020F52"/>
                </a:solidFill>
              </a:rPr>
              <a:t>ANTICORROSIVOS Y ACABADOS AYA </a:t>
            </a:r>
            <a:r>
              <a:rPr lang="en-US" sz="3700" b="1" dirty="0" smtClean="0">
                <a:solidFill>
                  <a:srgbClr val="020F52"/>
                </a:solidFill>
              </a:rPr>
              <a:t>C.A</a:t>
            </a:r>
            <a:r>
              <a:rPr lang="en-US" sz="3700" b="1" dirty="0">
                <a:solidFill>
                  <a:srgbClr val="020F52"/>
                </a:solidFill>
              </a:rPr>
              <a:t>.</a:t>
            </a:r>
            <a:r>
              <a:rPr lang="en-US" sz="3100" b="1" i="1" dirty="0">
                <a:solidFill>
                  <a:srgbClr val="020F52"/>
                </a:solidFill>
              </a:rPr>
              <a:t>        </a:t>
            </a:r>
            <a:endParaRPr lang="en-US" sz="1500" b="1" dirty="0">
              <a:solidFill>
                <a:srgbClr val="020F52"/>
              </a:solidFill>
            </a:endParaRPr>
          </a:p>
        </p:txBody>
      </p:sp>
      <p:sp>
        <p:nvSpPr>
          <p:cNvPr id="75" name="Rectangle 47"/>
          <p:cNvSpPr/>
          <p:nvPr/>
        </p:nvSpPr>
        <p:spPr>
          <a:xfrm>
            <a:off x="2764680" y="20071283"/>
            <a:ext cx="7765707" cy="842581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pPr algn="r"/>
            <a:r>
              <a:rPr lang="en-US" sz="3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Manufacturing Facility</a:t>
            </a:r>
          </a:p>
        </p:txBody>
      </p:sp>
      <p:sp>
        <p:nvSpPr>
          <p:cNvPr id="76" name="Rectangle 48"/>
          <p:cNvSpPr/>
          <p:nvPr/>
        </p:nvSpPr>
        <p:spPr>
          <a:xfrm>
            <a:off x="6989920" y="16163361"/>
            <a:ext cx="3654451" cy="842581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pPr algn="r"/>
            <a:r>
              <a:rPr lang="en-US" sz="3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Sales Office</a:t>
            </a:r>
          </a:p>
        </p:txBody>
      </p:sp>
      <p:sp>
        <p:nvSpPr>
          <p:cNvPr id="77" name="Rectangle 49"/>
          <p:cNvSpPr/>
          <p:nvPr/>
        </p:nvSpPr>
        <p:spPr>
          <a:xfrm>
            <a:off x="11361895" y="20045260"/>
            <a:ext cx="5668048" cy="842581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r>
              <a:rPr lang="en-US" sz="3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Manufacturing Facility</a:t>
            </a:r>
          </a:p>
        </p:txBody>
      </p:sp>
      <p:sp>
        <p:nvSpPr>
          <p:cNvPr id="78" name="Rectangle 34"/>
          <p:cNvSpPr/>
          <p:nvPr/>
        </p:nvSpPr>
        <p:spPr>
          <a:xfrm>
            <a:off x="11373298" y="16162329"/>
            <a:ext cx="3654451" cy="842581"/>
          </a:xfrm>
          <a:prstGeom prst="rect">
            <a:avLst/>
          </a:prstGeom>
          <a:noFill/>
          <a:effectLst/>
        </p:spPr>
        <p:txBody>
          <a:bodyPr wrap="square" lIns="282065" tIns="141032" rIns="282065" bIns="141032">
            <a:spAutoFit/>
          </a:bodyPr>
          <a:lstStyle/>
          <a:p>
            <a:r>
              <a:rPr lang="en-US" sz="3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20F52"/>
                </a:solidFill>
              </a:rPr>
              <a:t>Sales Office</a:t>
            </a:r>
          </a:p>
        </p:txBody>
      </p:sp>
      <p:sp>
        <p:nvSpPr>
          <p:cNvPr id="79" name="78 Rectángulo"/>
          <p:cNvSpPr/>
          <p:nvPr/>
        </p:nvSpPr>
        <p:spPr>
          <a:xfrm>
            <a:off x="1242843" y="336799"/>
            <a:ext cx="20738304" cy="600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79 Rectángulo"/>
          <p:cNvSpPr/>
          <p:nvPr/>
        </p:nvSpPr>
        <p:spPr>
          <a:xfrm>
            <a:off x="54597" y="6118439"/>
            <a:ext cx="21476443" cy="2573800"/>
          </a:xfrm>
          <a:prstGeom prst="rect">
            <a:avLst/>
          </a:prstGeom>
          <a:solidFill>
            <a:schemeClr val="bg1"/>
          </a:solidFill>
        </p:spPr>
        <p:txBody>
          <a:bodyPr wrap="square" lIns="140988" tIns="70494" rIns="140988" bIns="70494">
            <a:spAutoFit/>
          </a:bodyPr>
          <a:lstStyle/>
          <a:p>
            <a:pPr algn="ctr"/>
            <a:r>
              <a:rPr lang="en-US" sz="6000" i="1" spc="-462" dirty="0" smtClean="0">
                <a:ln w="1905"/>
                <a:solidFill>
                  <a:srgbClr val="020F52"/>
                </a:solidFill>
                <a:latin typeface="Arial" pitchFamily="34" charset="0"/>
                <a:cs typeface="Arial" pitchFamily="34" charset="0"/>
              </a:rPr>
              <a:t>GSPC Heavy Industrial  &amp; Marine Coatings</a:t>
            </a:r>
          </a:p>
          <a:p>
            <a:endParaRPr lang="en-US" sz="3200" b="1" i="1" spc="-462" dirty="0" smtClean="0">
              <a:ln w="1905"/>
              <a:solidFill>
                <a:srgbClr val="020F5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600" b="1" i="1" spc="-462" dirty="0" smtClean="0">
                <a:ln w="1905"/>
                <a:solidFill>
                  <a:srgbClr val="020F52"/>
                </a:solidFill>
                <a:latin typeface="Arial" pitchFamily="34" charset="0"/>
                <a:cs typeface="Arial" pitchFamily="34" charset="0"/>
              </a:rPr>
              <a:t>+  Protection    +  Resistance   +  Durability </a:t>
            </a:r>
            <a:endParaRPr lang="en-US" sz="6600" b="1" i="1" u="sng" spc="-462" dirty="0">
              <a:ln w="1905"/>
              <a:solidFill>
                <a:srgbClr val="020F5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80 Imagen" descr="PINTURAS AYA VERTICAL.jpg"/>
          <p:cNvPicPr>
            <a:picLocks noChangeAspect="1"/>
          </p:cNvPicPr>
          <p:nvPr/>
        </p:nvPicPr>
        <p:blipFill>
          <a:blip r:embed="rId8" cstate="print"/>
          <a:srcRect l="4358"/>
          <a:stretch>
            <a:fillRect/>
          </a:stretch>
        </p:blipFill>
        <p:spPr>
          <a:xfrm>
            <a:off x="7417471" y="712230"/>
            <a:ext cx="8044702" cy="4355002"/>
          </a:xfrm>
          <a:prstGeom prst="rect">
            <a:avLst/>
          </a:prstGeom>
        </p:spPr>
      </p:pic>
      <p:sp>
        <p:nvSpPr>
          <p:cNvPr id="124" name="123 Rectángulo"/>
          <p:cNvSpPr/>
          <p:nvPr/>
        </p:nvSpPr>
        <p:spPr>
          <a:xfrm>
            <a:off x="3132461" y="9202265"/>
            <a:ext cx="15913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20F52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Providing a full range of coatings solutions to protect and beauty every area of your commercial facility, Your Local PINTURAS AYA  representative  &amp; technical support expert  can assist you in developing specification for your performance, budget, deadline &amp; quality requirement</a:t>
            </a:r>
          </a:p>
        </p:txBody>
      </p:sp>
      <p:pic>
        <p:nvPicPr>
          <p:cNvPr id="46" name="45 Imagen" descr="GSPC SIN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83803" y="23395189"/>
            <a:ext cx="4713249" cy="2815723"/>
          </a:xfrm>
          <a:prstGeom prst="rect">
            <a:avLst/>
          </a:prstGeom>
        </p:spPr>
      </p:pic>
      <p:pic>
        <p:nvPicPr>
          <p:cNvPr id="47" name="46 Imagen" descr="NACE SIN FON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25363" y="23130858"/>
            <a:ext cx="2473736" cy="1477828"/>
          </a:xfrm>
          <a:prstGeom prst="rect">
            <a:avLst/>
          </a:prstGeom>
        </p:spPr>
      </p:pic>
      <p:pic>
        <p:nvPicPr>
          <p:cNvPr id="48" name="47 Imagen" descr="SSPC SIN FON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02498" y="23219599"/>
            <a:ext cx="2024525" cy="1209467"/>
          </a:xfrm>
          <a:prstGeom prst="rect">
            <a:avLst/>
          </a:prstGeom>
        </p:spPr>
      </p:pic>
      <p:pic>
        <p:nvPicPr>
          <p:cNvPr id="49" name="Picture 2" descr="http://www.excellence-co.com/courses-imgs/ISO-9001-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69147" y="24786025"/>
            <a:ext cx="1709932" cy="1417476"/>
          </a:xfrm>
          <a:prstGeom prst="rect">
            <a:avLst/>
          </a:prstGeom>
          <a:noFill/>
        </p:spPr>
      </p:pic>
      <p:pic>
        <p:nvPicPr>
          <p:cNvPr id="51" name="Picture 10" descr="http://www.vectorizados.com/muestras/iq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03688" y="24762979"/>
            <a:ext cx="1446119" cy="1357072"/>
          </a:xfrm>
          <a:prstGeom prst="rect">
            <a:avLst/>
          </a:prstGeom>
          <a:noFill/>
        </p:spPr>
      </p:pic>
      <p:pic>
        <p:nvPicPr>
          <p:cNvPr id="54" name="53 Imagen" descr="USA Technolog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335" y="24763341"/>
            <a:ext cx="2024082" cy="1440160"/>
          </a:xfrm>
          <a:prstGeom prst="rect">
            <a:avLst/>
          </a:prstGeom>
        </p:spPr>
      </p:pic>
      <p:sp>
        <p:nvSpPr>
          <p:cNvPr id="57" name="56 Rectángulo"/>
          <p:cNvSpPr/>
          <p:nvPr/>
        </p:nvSpPr>
        <p:spPr>
          <a:xfrm>
            <a:off x="34529019" y="1266205"/>
            <a:ext cx="8587011" cy="2310954"/>
          </a:xfrm>
          <a:prstGeom prst="rect">
            <a:avLst/>
          </a:prstGeom>
          <a:noFill/>
        </p:spPr>
        <p:txBody>
          <a:bodyPr wrap="square" lIns="94046" tIns="47022" rIns="94046" bIns="47022">
            <a:spAutoFit/>
          </a:bodyPr>
          <a:lstStyle/>
          <a:p>
            <a:pPr algn="r"/>
            <a:r>
              <a:rPr lang="en-US" sz="7200" dirty="0" smtClean="0">
                <a:ln w="1905"/>
                <a:solidFill>
                  <a:srgbClr val="020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ing Std L" pitchFamily="18" charset="-128"/>
                <a:cs typeface="Arial" pitchFamily="34" charset="0"/>
              </a:rPr>
              <a:t>HEALTHCARE</a:t>
            </a:r>
          </a:p>
          <a:p>
            <a:pPr algn="r"/>
            <a:r>
              <a:rPr lang="en-US" sz="7200" b="1" dirty="0" smtClean="0">
                <a:ln w="1905"/>
                <a:solidFill>
                  <a:srgbClr val="020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Ming Std L" pitchFamily="18" charset="-128"/>
                <a:cs typeface="Arial" pitchFamily="34" charset="0"/>
              </a:rPr>
              <a:t> FACILITIES</a:t>
            </a:r>
          </a:p>
        </p:txBody>
      </p:sp>
      <p:grpSp>
        <p:nvGrpSpPr>
          <p:cNvPr id="59" name="24 Grupo"/>
          <p:cNvGrpSpPr/>
          <p:nvPr/>
        </p:nvGrpSpPr>
        <p:grpSpPr>
          <a:xfrm>
            <a:off x="18903283" y="6408712"/>
            <a:ext cx="22333514" cy="3596090"/>
            <a:chOff x="-3150293" y="7020843"/>
            <a:chExt cx="22333514" cy="3596090"/>
          </a:xfrm>
        </p:grpSpPr>
        <p:sp>
          <p:nvSpPr>
            <p:cNvPr id="68" name="Rectangle 39"/>
            <p:cNvSpPr/>
            <p:nvPr/>
          </p:nvSpPr>
          <p:spPr>
            <a:xfrm>
              <a:off x="-3108772" y="7136416"/>
              <a:ext cx="22291993" cy="3480517"/>
            </a:xfrm>
            <a:prstGeom prst="rect">
              <a:avLst/>
            </a:prstGeom>
            <a:noFill/>
          </p:spPr>
          <p:txBody>
            <a:bodyPr wrap="square" lIns="94055" tIns="47028" rIns="94055" bIns="47028">
              <a:spAutoFit/>
            </a:bodyPr>
            <a:lstStyle/>
            <a:p>
              <a:pPr algn="ctr"/>
              <a:r>
                <a:rPr lang="en-US" sz="22000" b="1" i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Compliance</a:t>
              </a:r>
              <a:endParaRPr lang="en-US" sz="13500" b="1" i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Rectangle 39"/>
            <p:cNvSpPr/>
            <p:nvPr/>
          </p:nvSpPr>
          <p:spPr>
            <a:xfrm>
              <a:off x="-3150293" y="7020843"/>
              <a:ext cx="22291993" cy="3480517"/>
            </a:xfrm>
            <a:prstGeom prst="rect">
              <a:avLst/>
            </a:prstGeom>
            <a:noFill/>
          </p:spPr>
          <p:txBody>
            <a:bodyPr wrap="square" lIns="94055" tIns="47028" rIns="94055" bIns="47028">
              <a:spAutoFit/>
            </a:bodyPr>
            <a:lstStyle/>
            <a:p>
              <a:pPr algn="ctr"/>
              <a:r>
                <a:rPr lang="en-US" sz="22000" b="1" i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Compliance</a:t>
              </a:r>
              <a:endParaRPr lang="en-US" sz="13500" b="1" i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0" name="49 Imagen" descr="PINTURAS AYA VERTICAL.jpg"/>
          <p:cNvPicPr>
            <a:picLocks noChangeAspect="1"/>
          </p:cNvPicPr>
          <p:nvPr/>
        </p:nvPicPr>
        <p:blipFill>
          <a:blip r:embed="rId8" cstate="print"/>
          <a:srcRect l="4358"/>
          <a:stretch>
            <a:fillRect/>
          </a:stretch>
        </p:blipFill>
        <p:spPr>
          <a:xfrm>
            <a:off x="22701647" y="637530"/>
            <a:ext cx="8044702" cy="4176464"/>
          </a:xfrm>
          <a:prstGeom prst="rect">
            <a:avLst/>
          </a:prstGeom>
        </p:spPr>
      </p:pic>
      <p:sp>
        <p:nvSpPr>
          <p:cNvPr id="73" name="72 Rectángulo"/>
          <p:cNvSpPr/>
          <p:nvPr/>
        </p:nvSpPr>
        <p:spPr>
          <a:xfrm>
            <a:off x="30981577" y="3640148"/>
            <a:ext cx="12097344" cy="1449179"/>
          </a:xfrm>
          <a:prstGeom prst="rect">
            <a:avLst/>
          </a:prstGeom>
          <a:noFill/>
        </p:spPr>
        <p:txBody>
          <a:bodyPr wrap="square" lIns="94046" tIns="47022" rIns="94046" bIns="47022">
            <a:spAutoFit/>
          </a:bodyPr>
          <a:lstStyle/>
          <a:p>
            <a:pPr algn="r"/>
            <a:r>
              <a:rPr lang="en-US" sz="4400" b="1" dirty="0" smtClean="0">
                <a:ln w="1905"/>
                <a:solidFill>
                  <a:srgbClr val="020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Antibacterial  &amp; Odorless </a:t>
            </a:r>
          </a:p>
          <a:p>
            <a:pPr algn="r"/>
            <a:r>
              <a:rPr lang="en-US" sz="4400" b="1" dirty="0" smtClean="0">
                <a:ln w="1905"/>
                <a:solidFill>
                  <a:srgbClr val="020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Ming Std L" pitchFamily="18" charset="-128"/>
                <a:cs typeface="Arial" pitchFamily="34" charset="0"/>
              </a:rPr>
              <a:t>Coating 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169 Grupo"/>
          <p:cNvGrpSpPr/>
          <p:nvPr/>
        </p:nvGrpSpPr>
        <p:grpSpPr>
          <a:xfrm>
            <a:off x="0" y="724263"/>
            <a:ext cx="44034075" cy="26434091"/>
            <a:chOff x="0" y="724263"/>
            <a:chExt cx="44034075" cy="2643409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4757" y="2064991"/>
              <a:ext cx="40788601" cy="1742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5" name="184 Grupo"/>
            <p:cNvGrpSpPr/>
            <p:nvPr/>
          </p:nvGrpSpPr>
          <p:grpSpPr>
            <a:xfrm>
              <a:off x="2718893" y="13171685"/>
              <a:ext cx="5245202" cy="3334687"/>
              <a:chOff x="3967739" y="11747939"/>
              <a:chExt cx="3607548" cy="2255005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3967739" y="12174368"/>
                <a:ext cx="3600400" cy="1704280"/>
              </a:xfrm>
              <a:prstGeom prst="rect">
                <a:avLst/>
              </a:prstGeom>
              <a:solidFill>
                <a:srgbClr val="4070AA"/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3973965" y="11747939"/>
                <a:ext cx="3601322" cy="4751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PA" sz="2400" b="1" dirty="0" smtClean="0">
                    <a:latin typeface="Arial" pitchFamily="34" charset="0"/>
                    <a:cs typeface="Arial" pitchFamily="34" charset="0"/>
                  </a:rPr>
                  <a:t>Pintura Para Demarcación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Vial 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4066790" y="12369149"/>
                <a:ext cx="3368001" cy="1633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19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PINTURAS AYA tiene una completa selección de soluciones para la demarcación de pavimentos,  incluyendo recubrimientos a base de agua o solvente. Nuestros productos, lideres de la industria, proveen de la mas alta  durabilidad disponible en el mercado</a:t>
                </a:r>
              </a:p>
              <a:p>
                <a:pPr algn="just"/>
                <a:endPara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3" name="212 Grupo"/>
            <p:cNvGrpSpPr/>
            <p:nvPr/>
          </p:nvGrpSpPr>
          <p:grpSpPr>
            <a:xfrm>
              <a:off x="35626549" y="8329687"/>
              <a:ext cx="3960440" cy="2736304"/>
              <a:chOff x="35626549" y="11090975"/>
              <a:chExt cx="3960440" cy="2736304"/>
            </a:xfrm>
          </p:grpSpPr>
          <p:sp>
            <p:nvSpPr>
              <p:cNvPr id="277" name="276 Rectángulo"/>
              <p:cNvSpPr/>
              <p:nvPr/>
            </p:nvSpPr>
            <p:spPr>
              <a:xfrm>
                <a:off x="35626549" y="11779571"/>
                <a:ext cx="3960440" cy="2047708"/>
              </a:xfrm>
              <a:prstGeom prst="rect">
                <a:avLst/>
              </a:prstGeom>
              <a:solidFill>
                <a:srgbClr val="4070AA"/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277 Rectángulo"/>
              <p:cNvSpPr/>
              <p:nvPr/>
            </p:nvSpPr>
            <p:spPr>
              <a:xfrm>
                <a:off x="35626549" y="11090975"/>
                <a:ext cx="3960440" cy="7200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Habitaciones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para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Pacientes</a:t>
                </a:r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35646256" y="11766581"/>
                <a:ext cx="3400376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Techos</a:t>
                </a:r>
                <a:endParaRPr lang="en-US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Paredes</a:t>
                </a:r>
              </a:p>
              <a:p>
                <a:pPr algn="just"/>
                <a:endPara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Pisos</a:t>
                </a:r>
                <a:endParaRPr lang="en-US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Marcos y 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Puertas</a:t>
                </a:r>
                <a:endPara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266 Elipse"/>
              <p:cNvSpPr/>
              <p:nvPr/>
            </p:nvSpPr>
            <p:spPr>
              <a:xfrm>
                <a:off x="38153858" y="12058387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267 Elipse"/>
              <p:cNvSpPr/>
              <p:nvPr/>
            </p:nvSpPr>
            <p:spPr>
              <a:xfrm>
                <a:off x="38639084" y="12499238"/>
                <a:ext cx="342000" cy="322374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268 Elipse"/>
              <p:cNvSpPr/>
              <p:nvPr/>
            </p:nvSpPr>
            <p:spPr>
              <a:xfrm>
                <a:off x="37699944" y="12066079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269 Elipse"/>
              <p:cNvSpPr/>
              <p:nvPr/>
            </p:nvSpPr>
            <p:spPr>
              <a:xfrm>
                <a:off x="37674166" y="12925703"/>
                <a:ext cx="342000" cy="32237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270 Elipse"/>
              <p:cNvSpPr/>
              <p:nvPr/>
            </p:nvSpPr>
            <p:spPr>
              <a:xfrm>
                <a:off x="38164949" y="13360889"/>
                <a:ext cx="342000" cy="322374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272" name="271 Elipse"/>
              <p:cNvSpPr/>
              <p:nvPr/>
            </p:nvSpPr>
            <p:spPr>
              <a:xfrm>
                <a:off x="37660813" y="13352203"/>
                <a:ext cx="342000" cy="32237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272 Elipse"/>
              <p:cNvSpPr/>
              <p:nvPr/>
            </p:nvSpPr>
            <p:spPr>
              <a:xfrm>
                <a:off x="38160280" y="12495924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273 Elipse"/>
              <p:cNvSpPr/>
              <p:nvPr/>
            </p:nvSpPr>
            <p:spPr>
              <a:xfrm>
                <a:off x="37682184" y="12486373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284 Elipse"/>
              <p:cNvSpPr/>
              <p:nvPr/>
            </p:nvSpPr>
            <p:spPr>
              <a:xfrm>
                <a:off x="39100973" y="12494922"/>
                <a:ext cx="342000" cy="322374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</p:grpSp>
        <p:pic>
          <p:nvPicPr>
            <p:cNvPr id="191" name="190 Imagen" descr="PINTURAS AYA VERTICA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4358"/>
            <a:stretch>
              <a:fillRect/>
            </a:stretch>
          </p:blipFill>
          <p:spPr>
            <a:xfrm>
              <a:off x="8623549" y="16970647"/>
              <a:ext cx="3113755" cy="1685632"/>
            </a:xfrm>
            <a:prstGeom prst="rect">
              <a:avLst/>
            </a:prstGeom>
          </p:spPr>
        </p:pic>
        <p:pic>
          <p:nvPicPr>
            <p:cNvPr id="192" name="191 Imagen" descr="GSPC SIN FOND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0325" y="17395284"/>
              <a:ext cx="2302560" cy="1375563"/>
            </a:xfrm>
            <a:prstGeom prst="rect">
              <a:avLst/>
            </a:prstGeom>
          </p:spPr>
        </p:pic>
        <p:sp>
          <p:nvSpPr>
            <p:cNvPr id="193" name="192 CuadroTexto"/>
            <p:cNvSpPr txBox="1"/>
            <p:nvPr/>
          </p:nvSpPr>
          <p:spPr>
            <a:xfrm>
              <a:off x="0" y="724263"/>
              <a:ext cx="44034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latin typeface="Arial" pitchFamily="34" charset="0"/>
                  <a:cs typeface="Arial" pitchFamily="34" charset="0"/>
                </a:rPr>
                <a:t>SISTEMAS DE PINTURA PARA HOSPITALES E INSTITUCIONES DE SALUD</a:t>
              </a:r>
            </a:p>
          </p:txBody>
        </p:sp>
        <p:grpSp>
          <p:nvGrpSpPr>
            <p:cNvPr id="172" name="171 Grupo"/>
            <p:cNvGrpSpPr/>
            <p:nvPr/>
          </p:nvGrpSpPr>
          <p:grpSpPr>
            <a:xfrm>
              <a:off x="1854797" y="2706031"/>
              <a:ext cx="7200800" cy="4615545"/>
              <a:chOff x="-11538691" y="3178563"/>
              <a:chExt cx="3024336" cy="2376264"/>
            </a:xfrm>
          </p:grpSpPr>
          <p:grpSp>
            <p:nvGrpSpPr>
              <p:cNvPr id="173" name="4 Grupo"/>
              <p:cNvGrpSpPr/>
              <p:nvPr/>
            </p:nvGrpSpPr>
            <p:grpSpPr>
              <a:xfrm>
                <a:off x="-11538691" y="3178563"/>
                <a:ext cx="3024336" cy="2376264"/>
                <a:chOff x="450107" y="4317991"/>
                <a:chExt cx="3024336" cy="2376264"/>
              </a:xfrm>
            </p:grpSpPr>
            <p:sp>
              <p:nvSpPr>
                <p:cNvPr id="175" name="174 Rectángulo"/>
                <p:cNvSpPr/>
                <p:nvPr/>
              </p:nvSpPr>
              <p:spPr>
                <a:xfrm>
                  <a:off x="450107" y="4822047"/>
                  <a:ext cx="3024336" cy="1872208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175 Rectángulo"/>
                <p:cNvSpPr/>
                <p:nvPr/>
              </p:nvSpPr>
              <p:spPr>
                <a:xfrm>
                  <a:off x="450107" y="4317991"/>
                  <a:ext cx="3024336" cy="50405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es-PA" sz="2400" b="1" dirty="0" smtClean="0">
                      <a:latin typeface="Arial" pitchFamily="34" charset="0"/>
                      <a:cs typeface="Arial" pitchFamily="34" charset="0"/>
                    </a:rPr>
                    <a:t>Como utilizar esta información</a:t>
                  </a:r>
                  <a:endParaRPr lang="es-PA" sz="3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4" name="173 Rectángulo"/>
              <p:cNvSpPr/>
              <p:nvPr/>
            </p:nvSpPr>
            <p:spPr>
              <a:xfrm>
                <a:off x="-11460254" y="3860762"/>
                <a:ext cx="2798171" cy="150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3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Esta grafica muestra algunas de las alternativas de productos que PINTURAS AYA  tiene especificado para este sector. Cada circulo de color con letra,  indica una alternativa individual para cada aplicación y no un sistema de pintura. Abajo, una breve explicación de cada producto en particular. Cualquier información adicional, por favor contactarnos  en pinturasaya@gmail.com </a:t>
                </a:r>
                <a:endParaRPr lang="es-PA" sz="23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7" name="176 Estrella de 7 puntas"/>
            <p:cNvSpPr/>
            <p:nvPr/>
          </p:nvSpPr>
          <p:spPr>
            <a:xfrm>
              <a:off x="1974569" y="2713300"/>
              <a:ext cx="504056" cy="504000"/>
            </a:xfrm>
            <a:prstGeom prst="star7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178 Grupo"/>
            <p:cNvGrpSpPr/>
            <p:nvPr/>
          </p:nvGrpSpPr>
          <p:grpSpPr>
            <a:xfrm>
              <a:off x="9487645" y="2713063"/>
              <a:ext cx="5544616" cy="4049903"/>
              <a:chOff x="-11538691" y="3196769"/>
              <a:chExt cx="3024336" cy="2905366"/>
            </a:xfrm>
          </p:grpSpPr>
          <p:grpSp>
            <p:nvGrpSpPr>
              <p:cNvPr id="180" name="4 Grupo"/>
              <p:cNvGrpSpPr/>
              <p:nvPr/>
            </p:nvGrpSpPr>
            <p:grpSpPr>
              <a:xfrm>
                <a:off x="-11538691" y="3196769"/>
                <a:ext cx="3024336" cy="2905366"/>
                <a:chOff x="450107" y="4336197"/>
                <a:chExt cx="3024336" cy="2905366"/>
              </a:xfrm>
            </p:grpSpPr>
            <p:sp>
              <p:nvSpPr>
                <p:cNvPr id="182" name="181 Rectángulo"/>
                <p:cNvSpPr/>
                <p:nvPr/>
              </p:nvSpPr>
              <p:spPr>
                <a:xfrm>
                  <a:off x="450107" y="5007750"/>
                  <a:ext cx="3024336" cy="2233813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3" name="182 Rectángulo"/>
                <p:cNvSpPr/>
                <p:nvPr/>
              </p:nvSpPr>
              <p:spPr>
                <a:xfrm>
                  <a:off x="450107" y="4336197"/>
                  <a:ext cx="3024336" cy="67155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PA" sz="2400" b="1" dirty="0" smtClean="0">
                      <a:latin typeface="Arial" pitchFamily="34" charset="0"/>
                      <a:cs typeface="Arial" pitchFamily="34" charset="0"/>
                    </a:rPr>
                    <a:t> Sistema De Protección De Paredes</a:t>
                  </a:r>
                  <a:endParaRPr lang="es-PA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1" name="180 Rectángulo"/>
              <p:cNvSpPr/>
              <p:nvPr/>
            </p:nvSpPr>
            <p:spPr>
              <a:xfrm>
                <a:off x="-11460254" y="3984550"/>
                <a:ext cx="2798171" cy="2053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 el intenso trafico y las condiciones demandantes de los  hospitales en la actualidad, se necesita contar con la mas duradera y confiable protección disponible. PINTURAS AYA  posee una familia de productos que han sido diseñados para superar estas exigencias,   al tiempo que minimiza la propagación de bacterias y microorganismos</a:t>
                </a:r>
                <a:endParaRPr lang="es-PA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6" name="185 Grupo"/>
            <p:cNvGrpSpPr>
              <a:grpSpLocks noChangeAspect="1"/>
            </p:cNvGrpSpPr>
            <p:nvPr/>
          </p:nvGrpSpPr>
          <p:grpSpPr>
            <a:xfrm>
              <a:off x="2718893" y="16394583"/>
              <a:ext cx="5256584" cy="2782592"/>
              <a:chOff x="7650907" y="11845379"/>
              <a:chExt cx="4320480" cy="1584176"/>
            </a:xfrm>
          </p:grpSpPr>
          <p:grpSp>
            <p:nvGrpSpPr>
              <p:cNvPr id="187" name="14 Grupo"/>
              <p:cNvGrpSpPr/>
              <p:nvPr/>
            </p:nvGrpSpPr>
            <p:grpSpPr>
              <a:xfrm>
                <a:off x="7650907" y="11845379"/>
                <a:ext cx="4320480" cy="1584176"/>
                <a:chOff x="450107" y="4284539"/>
                <a:chExt cx="5184576" cy="1584176"/>
              </a:xfrm>
            </p:grpSpPr>
            <p:sp>
              <p:nvSpPr>
                <p:cNvPr id="189" name="188 Rectángulo"/>
                <p:cNvSpPr/>
                <p:nvPr/>
              </p:nvSpPr>
              <p:spPr>
                <a:xfrm>
                  <a:off x="450107" y="4788595"/>
                  <a:ext cx="5184576" cy="1080120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189 Rectángulo"/>
                <p:cNvSpPr/>
                <p:nvPr/>
              </p:nvSpPr>
              <p:spPr>
                <a:xfrm>
                  <a:off x="450107" y="4284539"/>
                  <a:ext cx="5184576" cy="50405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PA" sz="2400" b="1" dirty="0" smtClean="0">
                      <a:latin typeface="Arial" pitchFamily="34" charset="0"/>
                      <a:cs typeface="Arial" pitchFamily="34" charset="0"/>
                    </a:rPr>
                    <a:t>Acabados para Pisos</a:t>
                  </a:r>
                  <a:endParaRPr lang="es-PA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8" name="187 Rectángulo"/>
              <p:cNvSpPr/>
              <p:nvPr/>
            </p:nvSpPr>
            <p:spPr>
              <a:xfrm>
                <a:off x="7722915" y="12421443"/>
                <a:ext cx="4176465" cy="946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Los mejores sistemas de pinturas  para pisos  del  mercado, asesorados  con el mejor equipo de soporte técnico especializado,  quienes  le ayuda</a:t>
                </a:r>
                <a:r>
                  <a:rPr lang="es-PA" sz="21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ran a alcázar sus mas altas expectativas</a:t>
                </a:r>
                <a:endParaRPr lang="es-PA" sz="2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4" name="193 Grupo"/>
            <p:cNvGrpSpPr>
              <a:grpSpLocks noChangeAspect="1"/>
            </p:cNvGrpSpPr>
            <p:nvPr/>
          </p:nvGrpSpPr>
          <p:grpSpPr>
            <a:xfrm>
              <a:off x="16112380" y="2857079"/>
              <a:ext cx="5688633" cy="2782591"/>
              <a:chOff x="7650907" y="11845379"/>
              <a:chExt cx="4320481" cy="1584176"/>
            </a:xfrm>
          </p:grpSpPr>
          <p:grpSp>
            <p:nvGrpSpPr>
              <p:cNvPr id="195" name="14 Grupo"/>
              <p:cNvGrpSpPr/>
              <p:nvPr/>
            </p:nvGrpSpPr>
            <p:grpSpPr>
              <a:xfrm>
                <a:off x="7650907" y="11845379"/>
                <a:ext cx="4320481" cy="1584176"/>
                <a:chOff x="450107" y="4284539"/>
                <a:chExt cx="5184577" cy="1584176"/>
              </a:xfrm>
            </p:grpSpPr>
            <p:sp>
              <p:nvSpPr>
                <p:cNvPr id="200" name="199 Rectángulo"/>
                <p:cNvSpPr/>
                <p:nvPr/>
              </p:nvSpPr>
              <p:spPr>
                <a:xfrm>
                  <a:off x="450107" y="4788595"/>
                  <a:ext cx="5184576" cy="1080120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2" name="201 Rectángulo"/>
                <p:cNvSpPr/>
                <p:nvPr/>
              </p:nvSpPr>
              <p:spPr>
                <a:xfrm>
                  <a:off x="450108" y="4284539"/>
                  <a:ext cx="5184576" cy="50405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s-PA" sz="2400" b="1" dirty="0" smtClean="0">
                      <a:latin typeface="Arial" pitchFamily="34" charset="0"/>
                      <a:cs typeface="Arial" pitchFamily="34" charset="0"/>
                    </a:rPr>
                    <a:t>Recubrimientos para Techos</a:t>
                  </a:r>
                  <a:endParaRPr lang="es-PA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9" name="198 Rectángulo"/>
              <p:cNvSpPr/>
              <p:nvPr/>
            </p:nvSpPr>
            <p:spPr>
              <a:xfrm>
                <a:off x="7722915" y="12421448"/>
                <a:ext cx="4176465" cy="928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Diseñados para proteger el sistema original del techo,, ayuda a prolongar su tiempo de vida. Poseen hasta un 90% de reflectividad, lo  que reduce la temperatura interna de la edificación y conlleva a un ahorro del costo de la energía</a:t>
                </a:r>
                <a:endParaRPr lang="es-PA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4" name="203 Grupo"/>
            <p:cNvGrpSpPr/>
            <p:nvPr/>
          </p:nvGrpSpPr>
          <p:grpSpPr>
            <a:xfrm>
              <a:off x="31162053" y="2929087"/>
              <a:ext cx="3384376" cy="3816424"/>
              <a:chOff x="1854797" y="7681615"/>
              <a:chExt cx="3096344" cy="3418641"/>
            </a:xfrm>
          </p:grpSpPr>
          <p:sp>
            <p:nvSpPr>
              <p:cNvPr id="205" name="204 Rectángulo"/>
              <p:cNvSpPr/>
              <p:nvPr/>
            </p:nvSpPr>
            <p:spPr>
              <a:xfrm>
                <a:off x="1854797" y="8329687"/>
                <a:ext cx="3096344" cy="2736304"/>
              </a:xfrm>
              <a:prstGeom prst="rect">
                <a:avLst/>
              </a:prstGeom>
              <a:solidFill>
                <a:srgbClr val="4070AA"/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205 Rectángulo"/>
              <p:cNvSpPr/>
              <p:nvPr/>
            </p:nvSpPr>
            <p:spPr>
              <a:xfrm>
                <a:off x="1854797" y="7681615"/>
                <a:ext cx="3096344" cy="6767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Parking /    </a:t>
                </a:r>
              </a:p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PA" sz="2000" b="1" dirty="0" smtClean="0">
                    <a:latin typeface="Arial" pitchFamily="34" charset="0"/>
                    <a:cs typeface="Arial" pitchFamily="34" charset="0"/>
                  </a:rPr>
                  <a:t>Estacionamientos</a:t>
                </a:r>
              </a:p>
            </p:txBody>
          </p:sp>
          <p:sp>
            <p:nvSpPr>
              <p:cNvPr id="207" name="206 Rectángulo"/>
              <p:cNvSpPr/>
              <p:nvPr/>
            </p:nvSpPr>
            <p:spPr>
              <a:xfrm>
                <a:off x="1926806" y="8545711"/>
                <a:ext cx="295232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PINTURAS AYA  ofrece una amplia gama de productos diseñados para mejorar la señalización y las condiciones de seguridad requeridas en estas áreas</a:t>
                </a:r>
                <a:endParaRPr lang="es-PA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8" name="207 Grupo"/>
            <p:cNvGrpSpPr/>
            <p:nvPr/>
          </p:nvGrpSpPr>
          <p:grpSpPr>
            <a:xfrm>
              <a:off x="37354741" y="2713064"/>
              <a:ext cx="4536504" cy="2808311"/>
              <a:chOff x="594123" y="10677985"/>
              <a:chExt cx="1944216" cy="1715345"/>
            </a:xfrm>
          </p:grpSpPr>
          <p:grpSp>
            <p:nvGrpSpPr>
              <p:cNvPr id="209" name="18 Grupo"/>
              <p:cNvGrpSpPr/>
              <p:nvPr/>
            </p:nvGrpSpPr>
            <p:grpSpPr>
              <a:xfrm>
                <a:off x="594123" y="10677985"/>
                <a:ext cx="1944216" cy="1715345"/>
                <a:chOff x="450107" y="4007893"/>
                <a:chExt cx="3024336" cy="2979284"/>
              </a:xfrm>
            </p:grpSpPr>
            <p:sp>
              <p:nvSpPr>
                <p:cNvPr id="211" name="210 Rectángulo"/>
                <p:cNvSpPr/>
                <p:nvPr/>
              </p:nvSpPr>
              <p:spPr>
                <a:xfrm>
                  <a:off x="450107" y="4788596"/>
                  <a:ext cx="3024336" cy="2198581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" name="211 Rectángulo"/>
                <p:cNvSpPr/>
                <p:nvPr/>
              </p:nvSpPr>
              <p:spPr>
                <a:xfrm>
                  <a:off x="450107" y="4007893"/>
                  <a:ext cx="3024336" cy="78069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s-PA" sz="2000" b="1" dirty="0" smtClean="0">
                      <a:latin typeface="Arial" pitchFamily="34" charset="0"/>
                      <a:cs typeface="Arial" pitchFamily="34" charset="0"/>
                    </a:rPr>
                    <a:t>Selladores e  impermeabilizantes</a:t>
                  </a:r>
                  <a:endParaRPr lang="es-PA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0" name="209 Rectángulo"/>
              <p:cNvSpPr/>
              <p:nvPr/>
            </p:nvSpPr>
            <p:spPr>
              <a:xfrm>
                <a:off x="666131" y="11197306"/>
                <a:ext cx="1800200" cy="1184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Están disponibles una amplia variedad de selladores  de  máxima flexibilidad y durabilidad incluyendo  los  impermeabilizantes elastomericos AYABLOCK y TRIPLEX</a:t>
                </a:r>
                <a:endParaRPr lang="es-PA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5" name="214 Grupo"/>
            <p:cNvGrpSpPr>
              <a:grpSpLocks noChangeAspect="1"/>
            </p:cNvGrpSpPr>
            <p:nvPr/>
          </p:nvGrpSpPr>
          <p:grpSpPr>
            <a:xfrm>
              <a:off x="36490645" y="14666391"/>
              <a:ext cx="5493378" cy="3168352"/>
              <a:chOff x="7650907" y="11845379"/>
              <a:chExt cx="4320480" cy="1584176"/>
            </a:xfrm>
          </p:grpSpPr>
          <p:grpSp>
            <p:nvGrpSpPr>
              <p:cNvPr id="216" name="14 Grupo"/>
              <p:cNvGrpSpPr/>
              <p:nvPr/>
            </p:nvGrpSpPr>
            <p:grpSpPr>
              <a:xfrm>
                <a:off x="7650907" y="11845379"/>
                <a:ext cx="4320480" cy="1584176"/>
                <a:chOff x="450107" y="4284539"/>
                <a:chExt cx="5184576" cy="1584176"/>
              </a:xfrm>
            </p:grpSpPr>
            <p:sp>
              <p:nvSpPr>
                <p:cNvPr id="218" name="217 Rectángulo"/>
                <p:cNvSpPr/>
                <p:nvPr/>
              </p:nvSpPr>
              <p:spPr>
                <a:xfrm>
                  <a:off x="450107" y="4788595"/>
                  <a:ext cx="5184576" cy="1080120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218 Rectángulo"/>
                <p:cNvSpPr/>
                <p:nvPr/>
              </p:nvSpPr>
              <p:spPr>
                <a:xfrm>
                  <a:off x="450107" y="4284539"/>
                  <a:ext cx="5184576" cy="50405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PA" sz="2400" b="1" dirty="0" smtClean="0">
                      <a:latin typeface="Arial" pitchFamily="34" charset="0"/>
                      <a:cs typeface="Arial" pitchFamily="34" charset="0"/>
                    </a:rPr>
                    <a:t>Acabados para Pisos</a:t>
                  </a:r>
                  <a:endParaRPr lang="es-PA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7" name="216 Rectángulo"/>
              <p:cNvSpPr/>
              <p:nvPr/>
            </p:nvSpPr>
            <p:spPr>
              <a:xfrm>
                <a:off x="7722915" y="12421443"/>
                <a:ext cx="4176465" cy="946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Los mejores sistemas de pinturas  para pisos  del  mercado, asesorados  con el mejor equipo de soporte técnico especializado,  quienes  le ayuda</a:t>
                </a:r>
                <a:r>
                  <a:rPr lang="es-PA" sz="21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ran a alcázar sus mas altas expectativas</a:t>
                </a:r>
                <a:endParaRPr lang="es-PA" sz="2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0" name="219 Grupo"/>
            <p:cNvGrpSpPr/>
            <p:nvPr/>
          </p:nvGrpSpPr>
          <p:grpSpPr>
            <a:xfrm>
              <a:off x="24681333" y="16106551"/>
              <a:ext cx="7920880" cy="2858616"/>
              <a:chOff x="7650907" y="11845379"/>
              <a:chExt cx="4320480" cy="1627276"/>
            </a:xfrm>
          </p:grpSpPr>
          <p:grpSp>
            <p:nvGrpSpPr>
              <p:cNvPr id="221" name="14 Grupo"/>
              <p:cNvGrpSpPr/>
              <p:nvPr/>
            </p:nvGrpSpPr>
            <p:grpSpPr>
              <a:xfrm>
                <a:off x="7650907" y="11845379"/>
                <a:ext cx="4320480" cy="1584176"/>
                <a:chOff x="450107" y="4284539"/>
                <a:chExt cx="5184576" cy="1584176"/>
              </a:xfrm>
            </p:grpSpPr>
            <p:sp>
              <p:nvSpPr>
                <p:cNvPr id="223" name="222 Rectángulo"/>
                <p:cNvSpPr/>
                <p:nvPr/>
              </p:nvSpPr>
              <p:spPr>
                <a:xfrm>
                  <a:off x="450107" y="4788595"/>
                  <a:ext cx="5184576" cy="1080120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4" name="223 Rectángulo"/>
                <p:cNvSpPr/>
                <p:nvPr/>
              </p:nvSpPr>
              <p:spPr>
                <a:xfrm>
                  <a:off x="450107" y="4284539"/>
                  <a:ext cx="5184576" cy="50405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PA" sz="2400" b="1" dirty="0" smtClean="0">
                      <a:latin typeface="Arial" pitchFamily="34" charset="0"/>
                      <a:cs typeface="Arial" pitchFamily="34" charset="0"/>
                    </a:rPr>
                    <a:t>Concreto decorado – Interior y Exterior</a:t>
                  </a:r>
                  <a:endParaRPr lang="es-PA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2" name="221 Rectángulo"/>
              <p:cNvSpPr/>
              <p:nvPr/>
            </p:nvSpPr>
            <p:spPr>
              <a:xfrm>
                <a:off x="7722915" y="12421439"/>
                <a:ext cx="4176464" cy="105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s-PA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Desde lograr un  acabado translucido,  hasta obtener el mas colorido, PINTURAS AYA tiene la solución en selladores y acabados para concreto,   con la mayor durabilidad existente que  le ayuda a terminar exitosamente su tarea de diseño</a:t>
                </a:r>
                <a:r>
                  <a:rPr lang="en-US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</a:p>
              <a:p>
                <a:pPr algn="just"/>
                <a:endParaRPr lang="en-US" sz="2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5" name="224 Grupo"/>
            <p:cNvGrpSpPr/>
            <p:nvPr/>
          </p:nvGrpSpPr>
          <p:grpSpPr>
            <a:xfrm>
              <a:off x="1566765" y="19802841"/>
              <a:ext cx="6120000" cy="6959513"/>
              <a:chOff x="3799013" y="19298966"/>
              <a:chExt cx="4968551" cy="6959513"/>
            </a:xfrm>
          </p:grpSpPr>
          <p:grpSp>
            <p:nvGrpSpPr>
              <p:cNvPr id="226" name="344 Grupo"/>
              <p:cNvGrpSpPr/>
              <p:nvPr/>
            </p:nvGrpSpPr>
            <p:grpSpPr>
              <a:xfrm>
                <a:off x="3799013" y="19884875"/>
                <a:ext cx="4968551" cy="6373604"/>
                <a:chOff x="9775677" y="19634943"/>
                <a:chExt cx="4968551" cy="6373604"/>
              </a:xfrm>
            </p:grpSpPr>
            <p:sp>
              <p:nvSpPr>
                <p:cNvPr id="230" name="229 Rectángulo"/>
                <p:cNvSpPr/>
                <p:nvPr/>
              </p:nvSpPr>
              <p:spPr>
                <a:xfrm>
                  <a:off x="9775677" y="19634943"/>
                  <a:ext cx="4968551" cy="6373604"/>
                </a:xfrm>
                <a:prstGeom prst="rect">
                  <a:avLst/>
                </a:prstGeom>
                <a:noFill/>
              </p:spPr>
              <p:txBody>
                <a:bodyPr wrap="square" lIns="94046" tIns="47022" rIns="94046" bIns="47022">
                  <a:spAutoFit/>
                </a:bodyPr>
                <a:lstStyle/>
                <a:p>
                  <a:pPr algn="just"/>
                  <a:r>
                    <a:rPr lang="en-US" sz="2000" dirty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 </a:t>
                  </a:r>
                  <a:r>
                    <a:rPr lang="en-US" sz="2000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     </a:t>
                  </a:r>
                  <a:r>
                    <a:rPr lang="en-US" sz="2000" b="1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SUPER PREMIUM / ZERO VOC INTERIOR ACRYLIC LATEX</a:t>
                  </a:r>
                </a:p>
                <a:p>
                  <a:pPr algn="just"/>
                  <a:r>
                    <a:rPr lang="es-PA" sz="2000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Posee tecnología eliminadora de olor que ayuda a que  las habitaciones a permanecer mas fresca por mas tiempo. Muy buen cubrimiento y es resistente al lavado frecuente. Sus agentes anti factoriales resiste la formación de hongos  en la superficie de la pintura. Su tecnología reductora de formaldehido promueve mejor calidad del aire y </a:t>
                  </a:r>
                  <a:r>
                    <a:rPr lang="es-PA" sz="2000" dirty="0" err="1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Zero</a:t>
                  </a:r>
                  <a:r>
                    <a:rPr lang="es-PA" sz="2000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 VOC</a:t>
                  </a:r>
                  <a:endParaRPr lang="en-US" sz="18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endParaRPr>
                </a:p>
                <a:p>
                  <a:pPr algn="just"/>
                  <a:endParaRPr lang="en-US" sz="6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       LATEX PROFESSIONAL / ZERO VOC INTERIOR ACRYLIC LATEX</a:t>
                  </a:r>
                </a:p>
                <a:p>
                  <a:pPr algn="just"/>
                  <a:r>
                    <a:rPr lang="es-PA" sz="2000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La línea profesional que no solo tiene </a:t>
                  </a:r>
                  <a:r>
                    <a:rPr lang="es-PA" sz="2000" dirty="0" err="1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Zero</a:t>
                  </a:r>
                  <a:r>
                    <a:rPr lang="es-PA" sz="2000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 VOC y bajo olor, sino que  también esta disponible en variedad de brillos y colores. Excelente cubrimiento y durabilidad superior</a:t>
                  </a:r>
                </a:p>
                <a:p>
                  <a:pPr algn="just"/>
                  <a:endParaRPr lang="en-US" sz="6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      SUPER ENAMEL / HIGH QUALITY ENAMEL</a:t>
                  </a:r>
                </a:p>
                <a:p>
                  <a:pPr algn="just"/>
                  <a:r>
                    <a:rPr lang="es-PA" sz="2000" dirty="0" smtClean="0">
                      <a:ln w="1905"/>
                      <a:solidFill>
                        <a:srgbClr val="020F52"/>
                      </a:solidFill>
                      <a:latin typeface="Arial" pitchFamily="34" charset="0"/>
                      <a:ea typeface="Adobe Ming Std L" pitchFamily="18" charset="-128"/>
                      <a:cs typeface="Arial" pitchFamily="34" charset="0"/>
                    </a:rPr>
                    <a:t>Excepcional adherencia, excelente fluidez y nivelación. Su cubrimiento en húmedo y seco hacen del súper esmalte una excelente alternativa para [puertas, marcos gabinetes y mueblería .</a:t>
                  </a:r>
                </a:p>
              </p:txBody>
            </p:sp>
            <p:sp>
              <p:nvSpPr>
                <p:cNvPr id="231" name="230 Elipse"/>
                <p:cNvSpPr/>
                <p:nvPr/>
              </p:nvSpPr>
              <p:spPr>
                <a:xfrm>
                  <a:off x="9828646" y="19652983"/>
                  <a:ext cx="342000" cy="34200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2" name="231 Elipse"/>
                <p:cNvSpPr/>
                <p:nvPr/>
              </p:nvSpPr>
              <p:spPr>
                <a:xfrm>
                  <a:off x="9865069" y="22466869"/>
                  <a:ext cx="342000" cy="342000"/>
                </a:xfrm>
                <a:prstGeom prst="ellipse">
                  <a:avLst/>
                </a:prstGeom>
                <a:solidFill>
                  <a:srgbClr val="FF006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B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3" name="232 Elipse"/>
                <p:cNvSpPr/>
                <p:nvPr/>
              </p:nvSpPr>
              <p:spPr>
                <a:xfrm>
                  <a:off x="9842897" y="24314634"/>
                  <a:ext cx="342000" cy="342000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9" name="228 CuadroTexto"/>
              <p:cNvSpPr txBox="1"/>
              <p:nvPr/>
            </p:nvSpPr>
            <p:spPr>
              <a:xfrm>
                <a:off x="3843709" y="19298966"/>
                <a:ext cx="417777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i="1" dirty="0" smtClean="0">
                    <a:latin typeface="Arial" pitchFamily="34" charset="0"/>
                    <a:cs typeface="Arial" pitchFamily="34" charset="0"/>
                  </a:rPr>
                  <a:t>Interior finishes / </a:t>
                </a:r>
                <a:r>
                  <a:rPr lang="en-US" sz="3000" b="1" i="1" dirty="0" err="1" smtClean="0">
                    <a:latin typeface="Arial" pitchFamily="34" charset="0"/>
                    <a:cs typeface="Arial" pitchFamily="34" charset="0"/>
                  </a:rPr>
                  <a:t>Interiores</a:t>
                </a:r>
                <a:endParaRPr lang="en-US" sz="30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4" name="233 Grupo"/>
            <p:cNvGrpSpPr/>
            <p:nvPr/>
          </p:nvGrpSpPr>
          <p:grpSpPr>
            <a:xfrm>
              <a:off x="8407525" y="20044492"/>
              <a:ext cx="6120000" cy="6619826"/>
              <a:chOff x="14078922" y="19449378"/>
              <a:chExt cx="5057795" cy="6619826"/>
            </a:xfrm>
          </p:grpSpPr>
          <p:sp>
            <p:nvSpPr>
              <p:cNvPr id="235" name="234 Rectángulo"/>
              <p:cNvSpPr/>
              <p:nvPr/>
            </p:nvSpPr>
            <p:spPr>
              <a:xfrm>
                <a:off x="14097973" y="19449378"/>
                <a:ext cx="4968551" cy="6619826"/>
              </a:xfrm>
              <a:prstGeom prst="rect">
                <a:avLst/>
              </a:prstGeom>
              <a:noFill/>
            </p:spPr>
            <p:txBody>
              <a:bodyPr wrap="square" lIns="94046" tIns="47022" rIns="94046" bIns="47022">
                <a:spAutoFit/>
              </a:bodyPr>
              <a:lstStyle/>
              <a:p>
                <a:pPr algn="just"/>
                <a:r>
                  <a:rPr lang="en-US" sz="2000" dirty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</a:t>
                </a:r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DRY ERASE COATING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Te permite convertir cualquier pared en un pizarrón de marcadores sin sacrificar el color de la pared. Deja un acabado suave y duradero</a:t>
                </a:r>
              </a:p>
              <a:p>
                <a:pPr algn="just"/>
                <a:endParaRPr lang="en-US" sz="1200" dirty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20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20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AYAPOXI 47 / Catalyzed epoxy enamel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Recubrimiento de altas prestaciones que es extremadamente duro y fuerte con excepcional resistencia a la abrasión,. Impacto corrosión. Agentes químicos y rallado.</a:t>
                </a:r>
                <a:endParaRPr lang="en-US" sz="20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6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AYAWATER 44W / ONE WATER BASED EPOXY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Recubrimiento de fácil aplicación para áreas comerciales. </a:t>
                </a:r>
                <a:r>
                  <a:rPr lang="es-PA" sz="2000" dirty="0" err="1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Epoxico</a:t>
                </a:r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de altas prestaciones para uso interior y exterior con excepcional resistencia a la corrosión y esa secamiento rápido. </a:t>
                </a:r>
              </a:p>
              <a:p>
                <a:pPr algn="just"/>
                <a:endParaRPr lang="en-US" sz="6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AYAHIBRID / WB-SB PRE CATALIZED EPOXY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Fuerza y durabilidad en un recubrimiento de un</a:t>
                </a:r>
              </a:p>
            </p:txBody>
          </p:sp>
          <p:sp>
            <p:nvSpPr>
              <p:cNvPr id="236" name="235 Elipse"/>
              <p:cNvSpPr/>
              <p:nvPr/>
            </p:nvSpPr>
            <p:spPr>
              <a:xfrm>
                <a:off x="14135435" y="19457019"/>
                <a:ext cx="342000" cy="3420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236 CuadroTexto"/>
              <p:cNvSpPr txBox="1"/>
              <p:nvPr/>
            </p:nvSpPr>
            <p:spPr>
              <a:xfrm>
                <a:off x="14078922" y="20809975"/>
                <a:ext cx="505779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i="1" dirty="0" smtClean="0">
                    <a:latin typeface="Arial" pitchFamily="34" charset="0"/>
                    <a:cs typeface="Arial" pitchFamily="34" charset="0"/>
                  </a:rPr>
                  <a:t>High Performance finishes</a:t>
                </a:r>
                <a:endParaRPr lang="en-US" sz="30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237 Elipse"/>
              <p:cNvSpPr/>
              <p:nvPr/>
            </p:nvSpPr>
            <p:spPr>
              <a:xfrm>
                <a:off x="14133340" y="21433952"/>
                <a:ext cx="342000" cy="342000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238 Elipse"/>
              <p:cNvSpPr/>
              <p:nvPr/>
            </p:nvSpPr>
            <p:spPr>
              <a:xfrm>
                <a:off x="14130831" y="23110916"/>
                <a:ext cx="342000" cy="342000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240" name="239 Elipse"/>
              <p:cNvSpPr/>
              <p:nvPr/>
            </p:nvSpPr>
            <p:spPr>
              <a:xfrm>
                <a:off x="14152843" y="24997626"/>
                <a:ext cx="342000" cy="34200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1" name="240 Grupo"/>
            <p:cNvGrpSpPr/>
            <p:nvPr/>
          </p:nvGrpSpPr>
          <p:grpSpPr>
            <a:xfrm>
              <a:off x="15104989" y="19994983"/>
              <a:ext cx="6120000" cy="6619826"/>
              <a:chOff x="19354557" y="19346911"/>
              <a:chExt cx="4968551" cy="6619826"/>
            </a:xfrm>
          </p:grpSpPr>
          <p:sp>
            <p:nvSpPr>
              <p:cNvPr id="242" name="241 Rectángulo"/>
              <p:cNvSpPr/>
              <p:nvPr/>
            </p:nvSpPr>
            <p:spPr>
              <a:xfrm>
                <a:off x="19354557" y="19346911"/>
                <a:ext cx="4968551" cy="6619826"/>
              </a:xfrm>
              <a:prstGeom prst="rect">
                <a:avLst/>
              </a:prstGeom>
              <a:noFill/>
            </p:spPr>
            <p:txBody>
              <a:bodyPr wrap="square" lIns="94046" tIns="47022" rIns="94046" bIns="47022">
                <a:spAutoFit/>
              </a:bodyPr>
              <a:lstStyle/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solo componente. Resiste a la mayoría de los limpiadores comerciales y tiene excelente resistencia a las manchas y rayones</a:t>
                </a: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AYAPOXI 83 TL / HIGH PERFORMANCE EPOXY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Es un recubrimiento extremadamente fuerte y duro, con excelente durabilidad y resistencia química.. Aplíquelo directamente sobre el metal para una  excelente resistencia a  la corrosión. Es Altos sólidos y alto cuerpo, muy lavable y resiste manchas</a:t>
                </a: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AYALKYD MC  /URETHANE ALKYD ENAMEL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Es un esmalte de mantenimiento de uso general, fortificado con resina uretano, para mayor flexibilidad y durabilidad. Provee buena retención de color y brillo en exteriores, resistente a manchas y deja un acabado suave y elegante</a:t>
                </a:r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, </a:t>
                </a: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AYAKRON 66 HS / HIGH SOLIDS 2 K POLIURETHANE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El mas alto estándar en un poliuretano acrílico de dos componentes con excelente prestación sobre</a:t>
                </a:r>
                <a:endParaRPr lang="es-PA" sz="20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</p:txBody>
          </p:sp>
          <p:sp>
            <p:nvSpPr>
              <p:cNvPr id="243" name="242 Elipse"/>
              <p:cNvSpPr/>
              <p:nvPr/>
            </p:nvSpPr>
            <p:spPr>
              <a:xfrm>
                <a:off x="19401725" y="20370789"/>
                <a:ext cx="342000" cy="342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243 Elipse"/>
              <p:cNvSpPr>
                <a:spLocks/>
              </p:cNvSpPr>
              <p:nvPr/>
            </p:nvSpPr>
            <p:spPr>
              <a:xfrm>
                <a:off x="19380926" y="22640229"/>
                <a:ext cx="342000" cy="342000"/>
              </a:xfrm>
              <a:prstGeom prst="ellipse">
                <a:avLst/>
              </a:prstGeom>
              <a:solidFill>
                <a:srgbClr val="CC99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244 Elipse"/>
              <p:cNvSpPr/>
              <p:nvPr/>
            </p:nvSpPr>
            <p:spPr>
              <a:xfrm>
                <a:off x="19396484" y="24603495"/>
                <a:ext cx="342000" cy="3420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J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6" name="245 Grupo"/>
            <p:cNvGrpSpPr/>
            <p:nvPr/>
          </p:nvGrpSpPr>
          <p:grpSpPr>
            <a:xfrm>
              <a:off x="22809124" y="19922975"/>
              <a:ext cx="6120000" cy="6681381"/>
              <a:chOff x="24753341" y="19346911"/>
              <a:chExt cx="4968551" cy="6681381"/>
            </a:xfrm>
          </p:grpSpPr>
          <p:sp>
            <p:nvSpPr>
              <p:cNvPr id="247" name="246 Rectángulo"/>
              <p:cNvSpPr/>
              <p:nvPr/>
            </p:nvSpPr>
            <p:spPr>
              <a:xfrm>
                <a:off x="24753341" y="19346911"/>
                <a:ext cx="4968551" cy="6681381"/>
              </a:xfrm>
              <a:prstGeom prst="rect">
                <a:avLst/>
              </a:prstGeom>
              <a:noFill/>
            </p:spPr>
            <p:txBody>
              <a:bodyPr wrap="square" lIns="94046" tIns="47022" rIns="94046" bIns="47022">
                <a:spAutoFit/>
              </a:bodyPr>
              <a:lstStyle/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metal, concreto o mampostería. Auto imprimante directamente sobre múltiples superficies con cubrimiento de una sola mano y adherencia. Excelente retención de color y brillo en exteriores</a:t>
                </a:r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. </a:t>
                </a: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AYASHIELD DRY FALL / WATERBORNE ACRYLIC DRY FALL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Al secar deja un polvillo fácil de remover en una distancia de 10 pies. Excelente cubrimiento y cumple con la mayoría de las regulaciones de VOC y bajo olor</a:t>
                </a:r>
              </a:p>
              <a:p>
                <a:pPr algn="just"/>
                <a:endParaRPr lang="en-US" sz="2000" dirty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12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</a:t>
                </a: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TRIPLEX LATEX / EXTERIOR HYDROPHOBIC </a:t>
                </a:r>
                <a:r>
                  <a:rPr lang="es-PA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100 % ACRYLIC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El mas alto estándar en una acrílica base de agua, formulado con componentes de Nano-</a:t>
                </a:r>
                <a:r>
                  <a:rPr lang="es-PA" sz="2000" dirty="0" err="1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Tech</a:t>
                </a:r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para lograr una película gruesa, flexible, con excelente cubrimiento y protección contra ampollas, pelado y desconchado. Provee una resistente barrera contra los hongos, siendo un auto imprimante y sellador contra el agua,  encapsulando la superficie pintada.</a:t>
                </a:r>
              </a:p>
            </p:txBody>
          </p:sp>
          <p:sp>
            <p:nvSpPr>
              <p:cNvPr id="248" name="247 Elipse"/>
              <p:cNvSpPr/>
              <p:nvPr/>
            </p:nvSpPr>
            <p:spPr>
              <a:xfrm>
                <a:off x="24811802" y="20681155"/>
                <a:ext cx="342000" cy="34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K</a:t>
                </a:r>
              </a:p>
            </p:txBody>
          </p:sp>
          <p:sp>
            <p:nvSpPr>
              <p:cNvPr id="249" name="248 CuadroTexto"/>
              <p:cNvSpPr txBox="1"/>
              <p:nvPr/>
            </p:nvSpPr>
            <p:spPr>
              <a:xfrm>
                <a:off x="24753341" y="22537329"/>
                <a:ext cx="438339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i="1" dirty="0" smtClean="0">
                    <a:latin typeface="Arial" pitchFamily="34" charset="0"/>
                    <a:cs typeface="Arial" pitchFamily="34" charset="0"/>
                  </a:rPr>
                  <a:t>Exterior finishes / </a:t>
                </a:r>
                <a:r>
                  <a:rPr lang="en-US" sz="3000" b="1" i="1" dirty="0" err="1" smtClean="0">
                    <a:latin typeface="Arial" pitchFamily="34" charset="0"/>
                    <a:cs typeface="Arial" pitchFamily="34" charset="0"/>
                  </a:rPr>
                  <a:t>Exteriores</a:t>
                </a:r>
                <a:endParaRPr lang="en-US" sz="30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251 Elipse"/>
              <p:cNvSpPr/>
              <p:nvPr/>
            </p:nvSpPr>
            <p:spPr>
              <a:xfrm>
                <a:off x="24804077" y="23091327"/>
                <a:ext cx="342000" cy="342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1" name="260 Grupo"/>
            <p:cNvGrpSpPr/>
            <p:nvPr/>
          </p:nvGrpSpPr>
          <p:grpSpPr>
            <a:xfrm>
              <a:off x="29505869" y="19850967"/>
              <a:ext cx="6120000" cy="6896824"/>
              <a:chOff x="30081934" y="19274903"/>
              <a:chExt cx="4968551" cy="6896824"/>
            </a:xfrm>
          </p:grpSpPr>
          <p:sp>
            <p:nvSpPr>
              <p:cNvPr id="265" name="264 Rectángulo"/>
              <p:cNvSpPr/>
              <p:nvPr/>
            </p:nvSpPr>
            <p:spPr>
              <a:xfrm>
                <a:off x="30081934" y="19274903"/>
                <a:ext cx="4968551" cy="6896824"/>
              </a:xfrm>
              <a:prstGeom prst="rect">
                <a:avLst/>
              </a:prstGeom>
              <a:noFill/>
            </p:spPr>
            <p:txBody>
              <a:bodyPr wrap="square" lIns="94046" tIns="47022" rIns="94046" bIns="47022">
                <a:spAutoFit/>
              </a:bodyPr>
              <a:lstStyle/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AYASHIELD XP / ACRYLIC EXTERIOR LATEX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Provee alto cubrimiento y durabilidad con fácil aplicación. Con AYASHIELD XP el paso de la lluvia o rocío no degrada o desmejora la calidad del trabajo, porque esta especialmente diseñada con componentes repelentes de humedad que resisten la humedad mas rápidamente que los recubrimientos para exteriores tradicionales. </a:t>
                </a: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SUPER PREMIUM EXTERIOR LATEX /  HIGH BUILD ACRYLIC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Este recubrimiento de aplicación directa al concreto o mampostería.  Diseñado para cubrir en una mano menos,  sin necesidad de imprimación adicional . Utiliza una tecnología privada súper Premium que resiste el álcali, la eflorescencia y es bajo VOC  y bajo olor.</a:t>
                </a:r>
              </a:p>
              <a:p>
                <a:pPr algn="just"/>
                <a:endParaRPr lang="en-US" sz="1800" dirty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20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AYAPOXI FLOOR COATINGS /  AMINE CURE EPOXY COATING </a:t>
                </a: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Provee excelente cubrimiento y durabilidad con</a:t>
                </a:r>
                <a:endParaRPr lang="es-PA" sz="20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</p:txBody>
          </p:sp>
          <p:sp>
            <p:nvSpPr>
              <p:cNvPr id="266" name="265 Elipse"/>
              <p:cNvSpPr/>
              <p:nvPr/>
            </p:nvSpPr>
            <p:spPr>
              <a:xfrm>
                <a:off x="30112866" y="19417909"/>
                <a:ext cx="342000" cy="342000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274 Elipse"/>
              <p:cNvSpPr/>
              <p:nvPr/>
            </p:nvSpPr>
            <p:spPr>
              <a:xfrm>
                <a:off x="30145355" y="21957239"/>
                <a:ext cx="342000" cy="34200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  <p:sp>
          <p:nvSpPr>
            <p:cNvPr id="279" name="278 CuadroTexto"/>
            <p:cNvSpPr txBox="1"/>
            <p:nvPr/>
          </p:nvSpPr>
          <p:spPr>
            <a:xfrm>
              <a:off x="29628449" y="25129617"/>
              <a:ext cx="51892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Arial" pitchFamily="34" charset="0"/>
                  <a:cs typeface="Arial" pitchFamily="34" charset="0"/>
                </a:rPr>
                <a:t>Floor Coatings / Para Pisos</a:t>
              </a:r>
              <a:endParaRPr lang="en-US" sz="30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279 Elipse"/>
            <p:cNvSpPr/>
            <p:nvPr/>
          </p:nvSpPr>
          <p:spPr>
            <a:xfrm>
              <a:off x="29619981" y="25702665"/>
              <a:ext cx="342000" cy="3420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1" name="280 Grupo"/>
            <p:cNvGrpSpPr/>
            <p:nvPr/>
          </p:nvGrpSpPr>
          <p:grpSpPr>
            <a:xfrm>
              <a:off x="36130605" y="19922975"/>
              <a:ext cx="6120000" cy="7235379"/>
              <a:chOff x="33394302" y="19346911"/>
              <a:chExt cx="4968551" cy="7235379"/>
            </a:xfrm>
          </p:grpSpPr>
          <p:sp>
            <p:nvSpPr>
              <p:cNvPr id="282" name="281 Rectángulo"/>
              <p:cNvSpPr/>
              <p:nvPr/>
            </p:nvSpPr>
            <p:spPr>
              <a:xfrm>
                <a:off x="33394302" y="19346911"/>
                <a:ext cx="4968551" cy="7235379"/>
              </a:xfrm>
              <a:prstGeom prst="rect">
                <a:avLst/>
              </a:prstGeom>
              <a:noFill/>
            </p:spPr>
            <p:txBody>
              <a:bodyPr wrap="square" lIns="94046" tIns="47022" rIns="94046" bIns="47022">
                <a:spAutoFit/>
              </a:bodyPr>
              <a:lstStyle/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fácil aplicación.  Al curar ofrece un acabado duro  Ideal en áreas de alto trafico o muchas exigencias de fricción. Es  fuerte, resistente a golpes y a la alta  abrasión.  </a:t>
                </a:r>
                <a:endParaRPr lang="en-US" sz="18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7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18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1800" b="1" dirty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AYAPOXY HS FLOOR COATING / HIGH SOLIDS EPOXY POLIAMIDE</a:t>
                </a:r>
                <a:endParaRPr lang="en-US" sz="18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Amplio rango de imprimadores y acabados epoxis de altos sólidos para áreas de alto trafico combinando lo estético con las altas prestaciones</a:t>
                </a:r>
                <a:r>
                  <a:rPr lang="en-US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. </a:t>
                </a:r>
              </a:p>
              <a:p>
                <a:pPr algn="just"/>
                <a:endParaRPr lang="en-US" sz="7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18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</a:t>
                </a:r>
                <a:r>
                  <a:rPr lang="en-US" sz="1800" b="1" dirty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AYAKRON FLOOR COATING / TWO COMPONENT ALIPHATIC POLIURETHANE</a:t>
                </a:r>
                <a:endParaRPr lang="en-US" sz="18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Provee un acabado duro muy atractivo para sustratos de metal o mampostería. Ideal para añadirle interés al acabado reduciendo las imperfecciones del sustrato aportando un acabado duradero  atractivo.  </a:t>
                </a:r>
                <a:endParaRPr lang="es-PA" sz="18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endParaRPr lang="en-US" sz="7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n-US" sz="18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       </a:t>
                </a:r>
                <a:r>
                  <a:rPr lang="en-US" sz="2000" b="1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AYAKRON MC FLOOR COATING / MOISTURE CURED POLIURETHANE</a:t>
                </a:r>
                <a:endParaRPr lang="en-US" sz="1800" b="1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  <a:p>
                <a:pPr algn="just"/>
                <a:r>
                  <a:rPr lang="es-PA" sz="2000" dirty="0" smtClean="0">
                    <a:ln w="1905"/>
                    <a:solidFill>
                      <a:srgbClr val="020F52"/>
                    </a:solidFill>
                    <a:latin typeface="Arial" pitchFamily="34" charset="0"/>
                    <a:ea typeface="Adobe Ming Std L" pitchFamily="18" charset="-128"/>
                    <a:cs typeface="Arial" pitchFamily="34" charset="0"/>
                  </a:rPr>
                  <a:t>Diseñado para una rápida aplicación  y rápido retorno al servicio  para un acabado duradero de alta prestación. Cura muy rápidamente.</a:t>
                </a:r>
              </a:p>
              <a:p>
                <a:pPr algn="just"/>
                <a:endParaRPr lang="en-US" sz="700" dirty="0" smtClean="0">
                  <a:ln w="1905"/>
                  <a:solidFill>
                    <a:srgbClr val="020F52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endParaRPr>
              </a:p>
            </p:txBody>
          </p:sp>
          <p:sp>
            <p:nvSpPr>
              <p:cNvPr id="283" name="282 Elipse"/>
              <p:cNvSpPr/>
              <p:nvPr/>
            </p:nvSpPr>
            <p:spPr>
              <a:xfrm>
                <a:off x="33435377" y="22314097"/>
                <a:ext cx="342000" cy="342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283 Elipse"/>
              <p:cNvSpPr/>
              <p:nvPr/>
            </p:nvSpPr>
            <p:spPr>
              <a:xfrm>
                <a:off x="33437296" y="20681155"/>
                <a:ext cx="342000" cy="34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86" name="285 Elipse"/>
              <p:cNvSpPr/>
              <p:nvPr/>
            </p:nvSpPr>
            <p:spPr>
              <a:xfrm>
                <a:off x="33454427" y="24531487"/>
                <a:ext cx="342000" cy="34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R</a:t>
                </a:r>
              </a:p>
            </p:txBody>
          </p:sp>
        </p:grpSp>
        <p:grpSp>
          <p:nvGrpSpPr>
            <p:cNvPr id="287" name="286 Grupo"/>
            <p:cNvGrpSpPr/>
            <p:nvPr/>
          </p:nvGrpSpPr>
          <p:grpSpPr>
            <a:xfrm>
              <a:off x="19568765" y="16682615"/>
              <a:ext cx="3960440" cy="2244299"/>
              <a:chOff x="18128605" y="1632941"/>
              <a:chExt cx="3960440" cy="2343533"/>
            </a:xfrm>
          </p:grpSpPr>
          <p:grpSp>
            <p:nvGrpSpPr>
              <p:cNvPr id="288" name="23 Grupo"/>
              <p:cNvGrpSpPr/>
              <p:nvPr/>
            </p:nvGrpSpPr>
            <p:grpSpPr>
              <a:xfrm>
                <a:off x="18128605" y="1632941"/>
                <a:ext cx="3960440" cy="2343533"/>
                <a:chOff x="594123" y="10837267"/>
                <a:chExt cx="2324606" cy="1649153"/>
              </a:xfrm>
            </p:grpSpPr>
            <p:grpSp>
              <p:nvGrpSpPr>
                <p:cNvPr id="303" name="18 Grupo"/>
                <p:cNvGrpSpPr/>
                <p:nvPr/>
              </p:nvGrpSpPr>
              <p:grpSpPr>
                <a:xfrm>
                  <a:off x="594123" y="10837267"/>
                  <a:ext cx="2324606" cy="1640294"/>
                  <a:chOff x="450107" y="4284542"/>
                  <a:chExt cx="3616054" cy="2848933"/>
                </a:xfrm>
              </p:grpSpPr>
              <p:sp>
                <p:nvSpPr>
                  <p:cNvPr id="305" name="304 Rectángulo"/>
                  <p:cNvSpPr/>
                  <p:nvPr/>
                </p:nvSpPr>
                <p:spPr>
                  <a:xfrm>
                    <a:off x="450107" y="4788594"/>
                    <a:ext cx="3616054" cy="2344881"/>
                  </a:xfrm>
                  <a:prstGeom prst="rect">
                    <a:avLst/>
                  </a:prstGeom>
                  <a:solidFill>
                    <a:srgbClr val="4070AA"/>
                  </a:solidFill>
                  <a:ln w="444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en-US" sz="11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6" name="305 Rectángulo"/>
                  <p:cNvSpPr/>
                  <p:nvPr/>
                </p:nvSpPr>
                <p:spPr>
                  <a:xfrm>
                    <a:off x="450107" y="4284542"/>
                    <a:ext cx="3616054" cy="73521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444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s-PA" sz="2000" b="1" dirty="0" smtClean="0">
                        <a:latin typeface="Arial" pitchFamily="34" charset="0"/>
                        <a:cs typeface="Arial" pitchFamily="34" charset="0"/>
                      </a:rPr>
                      <a:t>Superficies Externas</a:t>
                    </a:r>
                  </a:p>
                </p:txBody>
              </p:sp>
            </p:grpSp>
            <p:sp>
              <p:nvSpPr>
                <p:cNvPr id="304" name="303 Rectángulo"/>
                <p:cNvSpPr/>
                <p:nvPr/>
              </p:nvSpPr>
              <p:spPr>
                <a:xfrm>
                  <a:off x="604557" y="11197308"/>
                  <a:ext cx="1800200" cy="12891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en-US" sz="1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Techos</a:t>
                  </a:r>
                  <a:endPara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Marcos</a:t>
                  </a:r>
                </a:p>
                <a:p>
                  <a:pPr algn="just"/>
                  <a:endPara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1" name="290 Elipse"/>
              <p:cNvSpPr/>
              <p:nvPr/>
            </p:nvSpPr>
            <p:spPr>
              <a:xfrm>
                <a:off x="20288845" y="2536671"/>
                <a:ext cx="342000" cy="342000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291 Elipse"/>
              <p:cNvSpPr/>
              <p:nvPr/>
            </p:nvSpPr>
            <p:spPr>
              <a:xfrm>
                <a:off x="19703692" y="2535247"/>
                <a:ext cx="342000" cy="342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292 Elipse"/>
              <p:cNvSpPr/>
              <p:nvPr/>
            </p:nvSpPr>
            <p:spPr>
              <a:xfrm>
                <a:off x="21459013" y="3072584"/>
                <a:ext cx="342000" cy="34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294" name="293 Elipse"/>
              <p:cNvSpPr/>
              <p:nvPr/>
            </p:nvSpPr>
            <p:spPr>
              <a:xfrm>
                <a:off x="20864909" y="2544831"/>
                <a:ext cx="342000" cy="34200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295" name="294 Elipse"/>
              <p:cNvSpPr/>
              <p:nvPr/>
            </p:nvSpPr>
            <p:spPr>
              <a:xfrm>
                <a:off x="20273480" y="3083587"/>
                <a:ext cx="342000" cy="342000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295 Elipse"/>
              <p:cNvSpPr/>
              <p:nvPr/>
            </p:nvSpPr>
            <p:spPr>
              <a:xfrm>
                <a:off x="19702929" y="3083587"/>
                <a:ext cx="342000" cy="342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299 Elipse"/>
              <p:cNvSpPr/>
              <p:nvPr/>
            </p:nvSpPr>
            <p:spPr>
              <a:xfrm>
                <a:off x="21459013" y="2549748"/>
                <a:ext cx="342000" cy="34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302" name="301 Elipse"/>
              <p:cNvSpPr/>
              <p:nvPr/>
            </p:nvSpPr>
            <p:spPr>
              <a:xfrm>
                <a:off x="20855653" y="3072584"/>
                <a:ext cx="342000" cy="342000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  <p:grpSp>
          <p:nvGrpSpPr>
            <p:cNvPr id="321" name="320 Grupo"/>
            <p:cNvGrpSpPr/>
            <p:nvPr/>
          </p:nvGrpSpPr>
          <p:grpSpPr>
            <a:xfrm>
              <a:off x="14312181" y="8545711"/>
              <a:ext cx="4023504" cy="3318960"/>
              <a:chOff x="18560653" y="11642840"/>
              <a:chExt cx="4023504" cy="3318960"/>
            </a:xfrm>
          </p:grpSpPr>
          <p:grpSp>
            <p:nvGrpSpPr>
              <p:cNvPr id="323" name="23 Grupo"/>
              <p:cNvGrpSpPr/>
              <p:nvPr/>
            </p:nvGrpSpPr>
            <p:grpSpPr>
              <a:xfrm>
                <a:off x="18560653" y="11642840"/>
                <a:ext cx="4023504" cy="3318960"/>
                <a:chOff x="594123" y="10808527"/>
                <a:chExt cx="1944216" cy="1339096"/>
              </a:xfrm>
            </p:grpSpPr>
            <p:grpSp>
              <p:nvGrpSpPr>
                <p:cNvPr id="348" name="18 Grupo"/>
                <p:cNvGrpSpPr/>
                <p:nvPr/>
              </p:nvGrpSpPr>
              <p:grpSpPr>
                <a:xfrm>
                  <a:off x="594123" y="10808527"/>
                  <a:ext cx="1944216" cy="1339096"/>
                  <a:chOff x="450107" y="4234623"/>
                  <a:chExt cx="3024336" cy="2325798"/>
                </a:xfrm>
              </p:grpSpPr>
              <p:sp>
                <p:nvSpPr>
                  <p:cNvPr id="354" name="353 Rectángulo"/>
                  <p:cNvSpPr/>
                  <p:nvPr/>
                </p:nvSpPr>
                <p:spPr>
                  <a:xfrm>
                    <a:off x="450107" y="4738675"/>
                    <a:ext cx="3024336" cy="1821746"/>
                  </a:xfrm>
                  <a:prstGeom prst="rect">
                    <a:avLst/>
                  </a:prstGeom>
                  <a:solidFill>
                    <a:srgbClr val="4070AA"/>
                  </a:solidFill>
                  <a:ln w="444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en-US" sz="11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355 Rectángulo"/>
                  <p:cNvSpPr/>
                  <p:nvPr/>
                </p:nvSpPr>
                <p:spPr>
                  <a:xfrm>
                    <a:off x="450107" y="4234623"/>
                    <a:ext cx="3024336" cy="504056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444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s-PA" sz="2000" b="1" dirty="0" smtClean="0">
                        <a:latin typeface="Arial" pitchFamily="34" charset="0"/>
                        <a:cs typeface="Arial" pitchFamily="34" charset="0"/>
                      </a:rPr>
                      <a:t>Lobby / Áreas comunes</a:t>
                    </a:r>
                  </a:p>
                </p:txBody>
              </p:sp>
            </p:grpSp>
            <p:sp>
              <p:nvSpPr>
                <p:cNvPr id="351" name="350 Rectángulo"/>
                <p:cNvSpPr/>
                <p:nvPr/>
              </p:nvSpPr>
              <p:spPr>
                <a:xfrm>
                  <a:off x="604557" y="11197307"/>
                  <a:ext cx="1800200" cy="9406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Techos</a:t>
                  </a:r>
                  <a:endPara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Paredes</a:t>
                  </a:r>
                </a:p>
                <a:p>
                  <a:pPr algn="just"/>
                  <a:endPara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Pisos</a:t>
                  </a:r>
                </a:p>
                <a:p>
                  <a:pPr algn="just"/>
                  <a:endParaRPr lang="en-US" sz="1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Marcos y </a:t>
                  </a:r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Puertas</a:t>
                  </a:r>
                  <a:endPara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Pasamanos</a:t>
                  </a:r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4" name="323 Elipse"/>
              <p:cNvSpPr/>
              <p:nvPr/>
            </p:nvSpPr>
            <p:spPr>
              <a:xfrm>
                <a:off x="21531021" y="12650167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324 Elipse"/>
              <p:cNvSpPr/>
              <p:nvPr/>
            </p:nvSpPr>
            <p:spPr>
              <a:xfrm>
                <a:off x="22107085" y="13154223"/>
                <a:ext cx="342000" cy="32237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  <p:sp>
            <p:nvSpPr>
              <p:cNvPr id="329" name="328 Elipse"/>
              <p:cNvSpPr/>
              <p:nvPr/>
            </p:nvSpPr>
            <p:spPr>
              <a:xfrm>
                <a:off x="20954957" y="12652977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329 Elipse"/>
              <p:cNvSpPr/>
              <p:nvPr/>
            </p:nvSpPr>
            <p:spPr>
              <a:xfrm>
                <a:off x="20923425" y="13604120"/>
                <a:ext cx="342000" cy="32237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333 Elipse"/>
              <p:cNvSpPr/>
              <p:nvPr/>
            </p:nvSpPr>
            <p:spPr>
              <a:xfrm>
                <a:off x="20930247" y="14077918"/>
                <a:ext cx="342000" cy="32237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334 Elipse"/>
              <p:cNvSpPr/>
              <p:nvPr/>
            </p:nvSpPr>
            <p:spPr>
              <a:xfrm>
                <a:off x="21531021" y="13138457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335 Elipse"/>
              <p:cNvSpPr/>
              <p:nvPr/>
            </p:nvSpPr>
            <p:spPr>
              <a:xfrm>
                <a:off x="20939191" y="13122691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336 Elipse"/>
              <p:cNvSpPr/>
              <p:nvPr/>
            </p:nvSpPr>
            <p:spPr>
              <a:xfrm>
                <a:off x="20936917" y="14525185"/>
                <a:ext cx="342000" cy="32237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337 Elipse"/>
              <p:cNvSpPr/>
              <p:nvPr/>
            </p:nvSpPr>
            <p:spPr>
              <a:xfrm>
                <a:off x="21512981" y="14525185"/>
                <a:ext cx="342000" cy="32237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  <p:sp>
            <p:nvSpPr>
              <p:cNvPr id="339" name="338 Elipse"/>
              <p:cNvSpPr/>
              <p:nvPr/>
            </p:nvSpPr>
            <p:spPr>
              <a:xfrm>
                <a:off x="21515255" y="14099271"/>
                <a:ext cx="342000" cy="32237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</p:grpSp>
        <p:grpSp>
          <p:nvGrpSpPr>
            <p:cNvPr id="367" name="366 Grupo"/>
            <p:cNvGrpSpPr/>
            <p:nvPr/>
          </p:nvGrpSpPr>
          <p:grpSpPr>
            <a:xfrm>
              <a:off x="21296957" y="13010207"/>
              <a:ext cx="4392488" cy="2751119"/>
              <a:chOff x="34402413" y="9528780"/>
              <a:chExt cx="4392488" cy="2751119"/>
            </a:xfrm>
          </p:grpSpPr>
          <p:grpSp>
            <p:nvGrpSpPr>
              <p:cNvPr id="368" name="23 Grupo"/>
              <p:cNvGrpSpPr/>
              <p:nvPr/>
            </p:nvGrpSpPr>
            <p:grpSpPr>
              <a:xfrm>
                <a:off x="34402413" y="9528780"/>
                <a:ext cx="4392488" cy="2751119"/>
                <a:chOff x="594124" y="10838049"/>
                <a:chExt cx="1944217" cy="1367371"/>
              </a:xfrm>
            </p:grpSpPr>
            <p:grpSp>
              <p:nvGrpSpPr>
                <p:cNvPr id="387" name="18 Grupo"/>
                <p:cNvGrpSpPr/>
                <p:nvPr/>
              </p:nvGrpSpPr>
              <p:grpSpPr>
                <a:xfrm>
                  <a:off x="594124" y="10838049"/>
                  <a:ext cx="1944217" cy="1367371"/>
                  <a:chOff x="450107" y="4285897"/>
                  <a:chExt cx="3024336" cy="2374906"/>
                </a:xfrm>
              </p:grpSpPr>
              <p:sp>
                <p:nvSpPr>
                  <p:cNvPr id="395" name="394 Rectángulo"/>
                  <p:cNvSpPr/>
                  <p:nvPr/>
                </p:nvSpPr>
                <p:spPr>
                  <a:xfrm>
                    <a:off x="450107" y="4788595"/>
                    <a:ext cx="3024336" cy="1872208"/>
                  </a:xfrm>
                  <a:prstGeom prst="rect">
                    <a:avLst/>
                  </a:prstGeom>
                  <a:solidFill>
                    <a:srgbClr val="4070AA"/>
                  </a:solidFill>
                  <a:ln w="444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en-US" sz="2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395 Rectángulo"/>
                  <p:cNvSpPr/>
                  <p:nvPr/>
                </p:nvSpPr>
                <p:spPr>
                  <a:xfrm>
                    <a:off x="450107" y="4285897"/>
                    <a:ext cx="3024336" cy="504056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444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s-PA" sz="2000" b="1" dirty="0" smtClean="0">
                        <a:latin typeface="Arial" pitchFamily="34" charset="0"/>
                        <a:cs typeface="Arial" pitchFamily="34" charset="0"/>
                      </a:rPr>
                      <a:t>Restaurantes y Áreas de Comida</a:t>
                    </a:r>
                  </a:p>
                </p:txBody>
              </p:sp>
            </p:grpSp>
            <p:sp>
              <p:nvSpPr>
                <p:cNvPr id="394" name="393 Rectángulo"/>
                <p:cNvSpPr/>
                <p:nvPr/>
              </p:nvSpPr>
              <p:spPr>
                <a:xfrm>
                  <a:off x="604557" y="11197314"/>
                  <a:ext cx="1800200" cy="9178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Techos</a:t>
                  </a:r>
                  <a:endPara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9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Paredes</a:t>
                  </a:r>
                  <a:endParaRPr lang="en-US" sz="1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Pisos</a:t>
                  </a:r>
                  <a:endPara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18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Marcos y </a:t>
                  </a:r>
                  <a:r>
                    <a:rPr lang="en-US" sz="18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Puertas</a:t>
                  </a:r>
                  <a:endParaRPr lang="en-US" sz="1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69" name="368 Elipse"/>
              <p:cNvSpPr/>
              <p:nvPr/>
            </p:nvSpPr>
            <p:spPr>
              <a:xfrm>
                <a:off x="37217754" y="10417919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371 Elipse"/>
              <p:cNvSpPr/>
              <p:nvPr/>
            </p:nvSpPr>
            <p:spPr>
              <a:xfrm>
                <a:off x="37702980" y="10858769"/>
                <a:ext cx="342000" cy="322374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374 Elipse"/>
              <p:cNvSpPr/>
              <p:nvPr/>
            </p:nvSpPr>
            <p:spPr>
              <a:xfrm>
                <a:off x="36763840" y="10425610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375 Elipse"/>
              <p:cNvSpPr/>
              <p:nvPr/>
            </p:nvSpPr>
            <p:spPr>
              <a:xfrm>
                <a:off x="36738062" y="11285235"/>
                <a:ext cx="342000" cy="32237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377 Elipse"/>
              <p:cNvSpPr/>
              <p:nvPr/>
            </p:nvSpPr>
            <p:spPr>
              <a:xfrm>
                <a:off x="37228845" y="11720421"/>
                <a:ext cx="342000" cy="322374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379" name="378 Elipse"/>
              <p:cNvSpPr/>
              <p:nvPr/>
            </p:nvSpPr>
            <p:spPr>
              <a:xfrm>
                <a:off x="36724709" y="11711735"/>
                <a:ext cx="342000" cy="32237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379 Elipse"/>
              <p:cNvSpPr/>
              <p:nvPr/>
            </p:nvSpPr>
            <p:spPr>
              <a:xfrm>
                <a:off x="37224176" y="10855456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383 Elipse"/>
              <p:cNvSpPr/>
              <p:nvPr/>
            </p:nvSpPr>
            <p:spPr>
              <a:xfrm>
                <a:off x="36746080" y="10845904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385 Elipse"/>
              <p:cNvSpPr/>
              <p:nvPr/>
            </p:nvSpPr>
            <p:spPr>
              <a:xfrm>
                <a:off x="38164869" y="10854454"/>
                <a:ext cx="342000" cy="322374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</p:grpSp>
        <p:grpSp>
          <p:nvGrpSpPr>
            <p:cNvPr id="398" name="397 Grupo"/>
            <p:cNvGrpSpPr/>
            <p:nvPr/>
          </p:nvGrpSpPr>
          <p:grpSpPr>
            <a:xfrm>
              <a:off x="13448085" y="15746511"/>
              <a:ext cx="4320480" cy="3217298"/>
              <a:chOff x="6463309" y="15098447"/>
              <a:chExt cx="4320480" cy="3217298"/>
            </a:xfrm>
          </p:grpSpPr>
          <p:sp>
            <p:nvSpPr>
              <p:cNvPr id="399" name="398 Rectángulo"/>
              <p:cNvSpPr/>
              <p:nvPr/>
            </p:nvSpPr>
            <p:spPr>
              <a:xfrm>
                <a:off x="6463309" y="15794429"/>
                <a:ext cx="4320480" cy="2472362"/>
              </a:xfrm>
              <a:prstGeom prst="rect">
                <a:avLst/>
              </a:prstGeom>
              <a:solidFill>
                <a:srgbClr val="4070AA"/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399 Rectángulo"/>
              <p:cNvSpPr/>
              <p:nvPr/>
            </p:nvSpPr>
            <p:spPr>
              <a:xfrm>
                <a:off x="6463309" y="15098447"/>
                <a:ext cx="4320480" cy="69598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Almacenes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/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Elevadores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Electricos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/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Mantenimiento</a:t>
                </a:r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400 Rectángulo"/>
              <p:cNvSpPr/>
              <p:nvPr/>
            </p:nvSpPr>
            <p:spPr>
              <a:xfrm>
                <a:off x="6486496" y="15945865"/>
                <a:ext cx="4000444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0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Techos</a:t>
                </a:r>
                <a:endPara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Paredes</a:t>
                </a:r>
              </a:p>
              <a:p>
                <a:pPr algn="just"/>
                <a:endPara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Pisos</a:t>
                </a:r>
              </a:p>
              <a:p>
                <a:pPr algn="just"/>
                <a:endPara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Marcos y </a:t>
                </a:r>
                <a:r>
                  <a:rPr lang="en-US" sz="1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Puertas</a:t>
                </a:r>
                <a:endParaRPr lang="en-US" sz="18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401 Elipse"/>
              <p:cNvSpPr/>
              <p:nvPr/>
            </p:nvSpPr>
            <p:spPr>
              <a:xfrm>
                <a:off x="8713597" y="16178559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402 Elipse"/>
              <p:cNvSpPr/>
              <p:nvPr/>
            </p:nvSpPr>
            <p:spPr>
              <a:xfrm>
                <a:off x="8713597" y="16682615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403 Elipse"/>
              <p:cNvSpPr/>
              <p:nvPr/>
            </p:nvSpPr>
            <p:spPr>
              <a:xfrm>
                <a:off x="9217653" y="16720281"/>
                <a:ext cx="342000" cy="322374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404 Elipse"/>
              <p:cNvSpPr/>
              <p:nvPr/>
            </p:nvSpPr>
            <p:spPr>
              <a:xfrm>
                <a:off x="9721709" y="16720281"/>
                <a:ext cx="342000" cy="32237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405 Elipse"/>
              <p:cNvSpPr/>
              <p:nvPr/>
            </p:nvSpPr>
            <p:spPr>
              <a:xfrm>
                <a:off x="10225765" y="16720281"/>
                <a:ext cx="342000" cy="32237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406 Elipse"/>
              <p:cNvSpPr/>
              <p:nvPr/>
            </p:nvSpPr>
            <p:spPr>
              <a:xfrm>
                <a:off x="8713597" y="17186671"/>
                <a:ext cx="342000" cy="322374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O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407 Elipse"/>
              <p:cNvSpPr/>
              <p:nvPr/>
            </p:nvSpPr>
            <p:spPr>
              <a:xfrm>
                <a:off x="9217653" y="17186671"/>
                <a:ext cx="342000" cy="322374"/>
              </a:xfrm>
              <a:prstGeom prst="ellipse">
                <a:avLst/>
              </a:prstGeom>
              <a:solidFill>
                <a:srgbClr val="0066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R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408 Elipse"/>
              <p:cNvSpPr/>
              <p:nvPr/>
            </p:nvSpPr>
            <p:spPr>
              <a:xfrm>
                <a:off x="8695557" y="17656385"/>
                <a:ext cx="342000" cy="32237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409 Elipse"/>
              <p:cNvSpPr/>
              <p:nvPr/>
            </p:nvSpPr>
            <p:spPr>
              <a:xfrm>
                <a:off x="9217653" y="17656385"/>
                <a:ext cx="342000" cy="322374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410 Elipse"/>
              <p:cNvSpPr/>
              <p:nvPr/>
            </p:nvSpPr>
            <p:spPr>
              <a:xfrm>
                <a:off x="9721709" y="17656385"/>
                <a:ext cx="342000" cy="32237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2" name="431 Grupo"/>
            <p:cNvGrpSpPr/>
            <p:nvPr/>
          </p:nvGrpSpPr>
          <p:grpSpPr>
            <a:xfrm>
              <a:off x="32026149" y="12801857"/>
              <a:ext cx="4320480" cy="3232686"/>
              <a:chOff x="27849685" y="12722175"/>
              <a:chExt cx="4320480" cy="3232686"/>
            </a:xfrm>
          </p:grpSpPr>
          <p:grpSp>
            <p:nvGrpSpPr>
              <p:cNvPr id="412" name="411 Grupo"/>
              <p:cNvGrpSpPr/>
              <p:nvPr/>
            </p:nvGrpSpPr>
            <p:grpSpPr>
              <a:xfrm>
                <a:off x="27849685" y="12722175"/>
                <a:ext cx="4320480" cy="3232686"/>
                <a:chOff x="6463309" y="15098447"/>
                <a:chExt cx="4320480" cy="3232686"/>
              </a:xfrm>
            </p:grpSpPr>
            <p:sp>
              <p:nvSpPr>
                <p:cNvPr id="413" name="412 Rectángulo"/>
                <p:cNvSpPr/>
                <p:nvPr/>
              </p:nvSpPr>
              <p:spPr>
                <a:xfrm>
                  <a:off x="6463309" y="15794429"/>
                  <a:ext cx="4320480" cy="2472362"/>
                </a:xfrm>
                <a:prstGeom prst="rect">
                  <a:avLst/>
                </a:prstGeom>
                <a:solidFill>
                  <a:srgbClr val="4070AA"/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11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4" name="413 Rectángulo"/>
                <p:cNvSpPr/>
                <p:nvPr/>
              </p:nvSpPr>
              <p:spPr>
                <a:xfrm>
                  <a:off x="6463309" y="15098447"/>
                  <a:ext cx="4320480" cy="69598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44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PA" sz="2000" b="1" dirty="0" smtClean="0">
                      <a:latin typeface="Arial" pitchFamily="34" charset="0"/>
                      <a:cs typeface="Arial" pitchFamily="34" charset="0"/>
                    </a:rPr>
                    <a:t>Quirófanos / Laboratorios</a:t>
                  </a:r>
                </a:p>
              </p:txBody>
            </p:sp>
            <p:sp>
              <p:nvSpPr>
                <p:cNvPr id="415" name="414 Rectángulo"/>
                <p:cNvSpPr/>
                <p:nvPr/>
              </p:nvSpPr>
              <p:spPr>
                <a:xfrm>
                  <a:off x="6486496" y="15945865"/>
                  <a:ext cx="4000444" cy="23852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Paredes</a:t>
                  </a:r>
                </a:p>
                <a:p>
                  <a:pPr algn="just"/>
                  <a:endPara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Marcos y </a:t>
                  </a:r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Puertas</a:t>
                  </a:r>
                  <a:endPara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0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Techos</a:t>
                  </a:r>
                  <a:endPara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11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18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Pisos</a:t>
                  </a:r>
                  <a:endParaRPr lang="en-US" sz="18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0" name="419 Elipse"/>
                <p:cNvSpPr/>
                <p:nvPr/>
              </p:nvSpPr>
              <p:spPr>
                <a:xfrm>
                  <a:off x="9487645" y="16720281"/>
                  <a:ext cx="342000" cy="322374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</a:rPr>
                    <a:t>H</a:t>
                  </a:r>
                  <a:endParaRPr lang="en-US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3" name="422 Elipse"/>
                <p:cNvSpPr/>
                <p:nvPr/>
              </p:nvSpPr>
              <p:spPr>
                <a:xfrm>
                  <a:off x="8983589" y="17656385"/>
                  <a:ext cx="342000" cy="322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O</a:t>
                  </a:r>
                  <a:endParaRPr lang="en-US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26" name="425 Elipse"/>
              <p:cNvSpPr/>
              <p:nvPr/>
            </p:nvSpPr>
            <p:spPr>
              <a:xfrm>
                <a:off x="30369965" y="13802295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426 Elipse"/>
              <p:cNvSpPr/>
              <p:nvPr/>
            </p:nvSpPr>
            <p:spPr>
              <a:xfrm>
                <a:off x="30892061" y="13802295"/>
                <a:ext cx="342000" cy="322374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428" name="427 Elipse"/>
              <p:cNvSpPr/>
              <p:nvPr/>
            </p:nvSpPr>
            <p:spPr>
              <a:xfrm>
                <a:off x="31396117" y="13802295"/>
                <a:ext cx="342000" cy="32237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428 Elipse"/>
              <p:cNvSpPr/>
              <p:nvPr/>
            </p:nvSpPr>
            <p:spPr>
              <a:xfrm>
                <a:off x="30388005" y="14344017"/>
                <a:ext cx="342000" cy="322374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430" name="429 Elipse"/>
              <p:cNvSpPr/>
              <p:nvPr/>
            </p:nvSpPr>
            <p:spPr>
              <a:xfrm>
                <a:off x="30369965" y="14810407"/>
                <a:ext cx="342000" cy="32237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430 Elipse"/>
              <p:cNvSpPr/>
              <p:nvPr/>
            </p:nvSpPr>
            <p:spPr>
              <a:xfrm>
                <a:off x="30892061" y="14810407"/>
                <a:ext cx="342000" cy="32237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1549</Words>
  <Application>Microsoft Office PowerPoint</Application>
  <PresentationFormat>Personalizado</PresentationFormat>
  <Paragraphs>235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44</cp:revision>
  <dcterms:created xsi:type="dcterms:W3CDTF">2016-11-24T16:11:25Z</dcterms:created>
  <dcterms:modified xsi:type="dcterms:W3CDTF">2017-01-10T19:38:37Z</dcterms:modified>
</cp:coreProperties>
</file>