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44034075" cy="27460575"/>
  <p:notesSz cx="7102475" cy="9388475"/>
  <p:defaultTextStyle>
    <a:defPPr>
      <a:defRPr lang="en-US"/>
    </a:defPPr>
    <a:lvl1pPr marL="0" algn="l" defTabSz="4085041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1pPr>
    <a:lvl2pPr marL="2042520" algn="l" defTabSz="4085041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2pPr>
    <a:lvl3pPr marL="4085041" algn="l" defTabSz="4085041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3pPr>
    <a:lvl4pPr marL="6127561" algn="l" defTabSz="4085041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4pPr>
    <a:lvl5pPr marL="8170080" algn="l" defTabSz="4085041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5pPr>
    <a:lvl6pPr marL="10212600" algn="l" defTabSz="4085041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6pPr>
    <a:lvl7pPr marL="12255121" algn="l" defTabSz="4085041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7pPr>
    <a:lvl8pPr marL="14297641" algn="l" defTabSz="4085041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8pPr>
    <a:lvl9pPr marL="16340160" algn="l" defTabSz="4085041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9">
          <p15:clr>
            <a:srgbClr val="A4A3A4"/>
          </p15:clr>
        </p15:guide>
        <p15:guide id="2" pos="1386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323" autoAdjust="0"/>
  </p:normalViewPr>
  <p:slideViewPr>
    <p:cSldViewPr>
      <p:cViewPr varScale="1">
        <p:scale>
          <a:sx n="15" d="100"/>
          <a:sy n="15" d="100"/>
        </p:scale>
        <p:origin x="1156" y="68"/>
      </p:cViewPr>
      <p:guideLst>
        <p:guide orient="horz" pos="8649"/>
        <p:guide pos="138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FD3AE561-E6A8-4FEC-80EB-94A4A2477D01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704850"/>
            <a:ext cx="56451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27AC20EE-AA85-43E7-B201-9C6E0EEBA8A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085041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1pPr>
    <a:lvl2pPr marL="2042520" algn="l" defTabSz="4085041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2pPr>
    <a:lvl3pPr marL="4085041" algn="l" defTabSz="4085041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3pPr>
    <a:lvl4pPr marL="6127561" algn="l" defTabSz="4085041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4pPr>
    <a:lvl5pPr marL="8170080" algn="l" defTabSz="4085041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5pPr>
    <a:lvl6pPr marL="10212600" algn="l" defTabSz="4085041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6pPr>
    <a:lvl7pPr marL="12255121" algn="l" defTabSz="4085041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7pPr>
    <a:lvl8pPr marL="14297641" algn="l" defTabSz="4085041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8pPr>
    <a:lvl9pPr marL="16340160" algn="l" defTabSz="4085041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C20EE-AA85-43E7-B201-9C6E0EEBA8A4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302556" y="8530579"/>
            <a:ext cx="37428965" cy="58862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605113" y="15560992"/>
            <a:ext cx="30823853" cy="701770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42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0850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27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17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21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2551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2976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34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65A03-31FD-4CFF-A945-D96354A05D24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7DF1F-6D42-44E0-A43D-9F58C3D437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65A03-31FD-4CFF-A945-D96354A05D24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7DF1F-6D42-44E0-A43D-9F58C3D437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78390" y="17645964"/>
            <a:ext cx="37428965" cy="5453975"/>
          </a:xfrm>
        </p:spPr>
        <p:txBody>
          <a:bodyPr anchor="t"/>
          <a:lstStyle>
            <a:lvl1pPr algn="l">
              <a:defRPr sz="179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78390" y="11638966"/>
            <a:ext cx="37428965" cy="6006999"/>
          </a:xfrm>
        </p:spPr>
        <p:txBody>
          <a:bodyPr anchor="b"/>
          <a:lstStyle>
            <a:lvl1pPr marL="0" indent="0">
              <a:buNone/>
              <a:defRPr sz="8900">
                <a:solidFill>
                  <a:schemeClr val="tx1">
                    <a:tint val="75000"/>
                  </a:schemeClr>
                </a:solidFill>
              </a:defRPr>
            </a:lvl1pPr>
            <a:lvl2pPr marL="2042520" indent="0">
              <a:buNone/>
              <a:defRPr sz="8000">
                <a:solidFill>
                  <a:schemeClr val="tx1">
                    <a:tint val="75000"/>
                  </a:schemeClr>
                </a:solidFill>
              </a:defRPr>
            </a:lvl2pPr>
            <a:lvl3pPr marL="4085041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3pPr>
            <a:lvl4pPr marL="6127561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17008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2126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255121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297641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34016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65A03-31FD-4CFF-A945-D96354A05D24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7DF1F-6D42-44E0-A43D-9F58C3D437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065271" y="19508455"/>
            <a:ext cx="72189889" cy="55181769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89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0989064" y="19508455"/>
            <a:ext cx="72189892" cy="55181769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89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65A03-31FD-4CFF-A945-D96354A05D24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7DF1F-6D42-44E0-A43D-9F58C3D437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01705" y="1099697"/>
            <a:ext cx="39630668" cy="4576762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01703" y="6146849"/>
            <a:ext cx="19456031" cy="2561713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2520" indent="0">
              <a:buNone/>
              <a:defRPr sz="8900" b="1"/>
            </a:lvl2pPr>
            <a:lvl3pPr marL="4085041" indent="0">
              <a:buNone/>
              <a:defRPr sz="8000" b="1"/>
            </a:lvl3pPr>
            <a:lvl4pPr marL="6127561" indent="0">
              <a:buNone/>
              <a:defRPr sz="7100" b="1"/>
            </a:lvl4pPr>
            <a:lvl5pPr marL="8170080" indent="0">
              <a:buNone/>
              <a:defRPr sz="7100" b="1"/>
            </a:lvl5pPr>
            <a:lvl6pPr marL="10212600" indent="0">
              <a:buNone/>
              <a:defRPr sz="7100" b="1"/>
            </a:lvl6pPr>
            <a:lvl7pPr marL="12255121" indent="0">
              <a:buNone/>
              <a:defRPr sz="7100" b="1"/>
            </a:lvl7pPr>
            <a:lvl8pPr marL="14297641" indent="0">
              <a:buNone/>
              <a:defRPr sz="7100" b="1"/>
            </a:lvl8pPr>
            <a:lvl9pPr marL="16340160" indent="0">
              <a:buNone/>
              <a:defRPr sz="71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201703" y="8708563"/>
            <a:ext cx="19456031" cy="15821615"/>
          </a:xfrm>
        </p:spPr>
        <p:txBody>
          <a:bodyPr/>
          <a:lstStyle>
            <a:lvl1pPr>
              <a:defRPr sz="10800"/>
            </a:lvl1pPr>
            <a:lvl2pPr>
              <a:defRPr sz="8900"/>
            </a:lvl2pPr>
            <a:lvl3pPr>
              <a:defRPr sz="8000"/>
            </a:lvl3pPr>
            <a:lvl4pPr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22368702" y="6146849"/>
            <a:ext cx="19463672" cy="2561713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2520" indent="0">
              <a:buNone/>
              <a:defRPr sz="8900" b="1"/>
            </a:lvl2pPr>
            <a:lvl3pPr marL="4085041" indent="0">
              <a:buNone/>
              <a:defRPr sz="8000" b="1"/>
            </a:lvl3pPr>
            <a:lvl4pPr marL="6127561" indent="0">
              <a:buNone/>
              <a:defRPr sz="7100" b="1"/>
            </a:lvl4pPr>
            <a:lvl5pPr marL="8170080" indent="0">
              <a:buNone/>
              <a:defRPr sz="7100" b="1"/>
            </a:lvl5pPr>
            <a:lvl6pPr marL="10212600" indent="0">
              <a:buNone/>
              <a:defRPr sz="7100" b="1"/>
            </a:lvl6pPr>
            <a:lvl7pPr marL="12255121" indent="0">
              <a:buNone/>
              <a:defRPr sz="7100" b="1"/>
            </a:lvl7pPr>
            <a:lvl8pPr marL="14297641" indent="0">
              <a:buNone/>
              <a:defRPr sz="7100" b="1"/>
            </a:lvl8pPr>
            <a:lvl9pPr marL="16340160" indent="0">
              <a:buNone/>
              <a:defRPr sz="71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2368702" y="8708563"/>
            <a:ext cx="19463672" cy="15821615"/>
          </a:xfrm>
        </p:spPr>
        <p:txBody>
          <a:bodyPr/>
          <a:lstStyle>
            <a:lvl1pPr>
              <a:defRPr sz="10800"/>
            </a:lvl1pPr>
            <a:lvl2pPr>
              <a:defRPr sz="8900"/>
            </a:lvl2pPr>
            <a:lvl3pPr>
              <a:defRPr sz="8000"/>
            </a:lvl3pPr>
            <a:lvl4pPr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65A03-31FD-4CFF-A945-D96354A05D24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7DF1F-6D42-44E0-A43D-9F58C3D437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65A03-31FD-4CFF-A945-D96354A05D24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7DF1F-6D42-44E0-A43D-9F58C3D437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65A03-31FD-4CFF-A945-D96354A05D24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7DF1F-6D42-44E0-A43D-9F58C3D437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01706" y="1093338"/>
            <a:ext cx="14486907" cy="4653042"/>
          </a:xfrm>
        </p:spPr>
        <p:txBody>
          <a:bodyPr anchor="b"/>
          <a:lstStyle>
            <a:lvl1pPr algn="l">
              <a:defRPr sz="89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216101" y="1093341"/>
            <a:ext cx="24616272" cy="23436840"/>
          </a:xfrm>
        </p:spPr>
        <p:txBody>
          <a:bodyPr/>
          <a:lstStyle>
            <a:lvl1pPr>
              <a:defRPr sz="14300"/>
            </a:lvl1pPr>
            <a:lvl2pPr>
              <a:defRPr sz="12500"/>
            </a:lvl2pPr>
            <a:lvl3pPr>
              <a:defRPr sz="10800"/>
            </a:lvl3pPr>
            <a:lvl4pPr>
              <a:defRPr sz="8900"/>
            </a:lvl4pPr>
            <a:lvl5pPr>
              <a:defRPr sz="8900"/>
            </a:lvl5pPr>
            <a:lvl6pPr>
              <a:defRPr sz="8900"/>
            </a:lvl6pPr>
            <a:lvl7pPr>
              <a:defRPr sz="8900"/>
            </a:lvl7pPr>
            <a:lvl8pPr>
              <a:defRPr sz="8900"/>
            </a:lvl8pPr>
            <a:lvl9pPr>
              <a:defRPr sz="8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201706" y="5746382"/>
            <a:ext cx="14486907" cy="18783797"/>
          </a:xfrm>
        </p:spPr>
        <p:txBody>
          <a:bodyPr/>
          <a:lstStyle>
            <a:lvl1pPr marL="0" indent="0">
              <a:buNone/>
              <a:defRPr sz="6300"/>
            </a:lvl1pPr>
            <a:lvl2pPr marL="2042520" indent="0">
              <a:buNone/>
              <a:defRPr sz="5400"/>
            </a:lvl2pPr>
            <a:lvl3pPr marL="4085041" indent="0">
              <a:buNone/>
              <a:defRPr sz="4500"/>
            </a:lvl3pPr>
            <a:lvl4pPr marL="6127561" indent="0">
              <a:buNone/>
              <a:defRPr sz="4100"/>
            </a:lvl4pPr>
            <a:lvl5pPr marL="8170080" indent="0">
              <a:buNone/>
              <a:defRPr sz="4100"/>
            </a:lvl5pPr>
            <a:lvl6pPr marL="10212600" indent="0">
              <a:buNone/>
              <a:defRPr sz="4100"/>
            </a:lvl6pPr>
            <a:lvl7pPr marL="12255121" indent="0">
              <a:buNone/>
              <a:defRPr sz="4100"/>
            </a:lvl7pPr>
            <a:lvl8pPr marL="14297641" indent="0">
              <a:buNone/>
              <a:defRPr sz="4100"/>
            </a:lvl8pPr>
            <a:lvl9pPr marL="16340160" indent="0">
              <a:buNone/>
              <a:defRPr sz="41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65A03-31FD-4CFF-A945-D96354A05D24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7DF1F-6D42-44E0-A43D-9F58C3D437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30987" y="19222403"/>
            <a:ext cx="26420445" cy="2269314"/>
          </a:xfrm>
        </p:spPr>
        <p:txBody>
          <a:bodyPr anchor="b"/>
          <a:lstStyle>
            <a:lvl1pPr algn="l">
              <a:defRPr sz="89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630987" y="2453654"/>
            <a:ext cx="26420445" cy="16476345"/>
          </a:xfrm>
        </p:spPr>
        <p:txBody>
          <a:bodyPr/>
          <a:lstStyle>
            <a:lvl1pPr marL="0" indent="0">
              <a:buNone/>
              <a:defRPr sz="14300"/>
            </a:lvl1pPr>
            <a:lvl2pPr marL="2042520" indent="0">
              <a:buNone/>
              <a:defRPr sz="12500"/>
            </a:lvl2pPr>
            <a:lvl3pPr marL="4085041" indent="0">
              <a:buNone/>
              <a:defRPr sz="10800"/>
            </a:lvl3pPr>
            <a:lvl4pPr marL="6127561" indent="0">
              <a:buNone/>
              <a:defRPr sz="8900"/>
            </a:lvl4pPr>
            <a:lvl5pPr marL="8170080" indent="0">
              <a:buNone/>
              <a:defRPr sz="8900"/>
            </a:lvl5pPr>
            <a:lvl6pPr marL="10212600" indent="0">
              <a:buNone/>
              <a:defRPr sz="8900"/>
            </a:lvl6pPr>
            <a:lvl7pPr marL="12255121" indent="0">
              <a:buNone/>
              <a:defRPr sz="8900"/>
            </a:lvl7pPr>
            <a:lvl8pPr marL="14297641" indent="0">
              <a:buNone/>
              <a:defRPr sz="8900"/>
            </a:lvl8pPr>
            <a:lvl9pPr marL="16340160" indent="0">
              <a:buNone/>
              <a:defRPr sz="8900"/>
            </a:lvl9pPr>
          </a:lstStyle>
          <a:p>
            <a:endParaRPr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630987" y="21491716"/>
            <a:ext cx="26420445" cy="3222801"/>
          </a:xfrm>
        </p:spPr>
        <p:txBody>
          <a:bodyPr/>
          <a:lstStyle>
            <a:lvl1pPr marL="0" indent="0">
              <a:buNone/>
              <a:defRPr sz="6300"/>
            </a:lvl1pPr>
            <a:lvl2pPr marL="2042520" indent="0">
              <a:buNone/>
              <a:defRPr sz="5400"/>
            </a:lvl2pPr>
            <a:lvl3pPr marL="4085041" indent="0">
              <a:buNone/>
              <a:defRPr sz="4500"/>
            </a:lvl3pPr>
            <a:lvl4pPr marL="6127561" indent="0">
              <a:buNone/>
              <a:defRPr sz="4100"/>
            </a:lvl4pPr>
            <a:lvl5pPr marL="8170080" indent="0">
              <a:buNone/>
              <a:defRPr sz="4100"/>
            </a:lvl5pPr>
            <a:lvl6pPr marL="10212600" indent="0">
              <a:buNone/>
              <a:defRPr sz="4100"/>
            </a:lvl6pPr>
            <a:lvl7pPr marL="12255121" indent="0">
              <a:buNone/>
              <a:defRPr sz="4100"/>
            </a:lvl7pPr>
            <a:lvl8pPr marL="14297641" indent="0">
              <a:buNone/>
              <a:defRPr sz="4100"/>
            </a:lvl8pPr>
            <a:lvl9pPr marL="16340160" indent="0">
              <a:buNone/>
              <a:defRPr sz="41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65A03-31FD-4CFF-A945-D96354A05D24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7DF1F-6D42-44E0-A43D-9F58C3D437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65A03-31FD-4CFF-A945-D96354A05D24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7DF1F-6D42-44E0-A43D-9F58C3D437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16904355" y="3349939"/>
            <a:ext cx="36274601" cy="7134028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065273" y="3349939"/>
            <a:ext cx="108105181" cy="71340283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65A03-31FD-4CFF-A945-D96354A05D24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7DF1F-6D42-44E0-A43D-9F58C3D437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2201705" y="1099697"/>
            <a:ext cx="39630668" cy="4576762"/>
          </a:xfrm>
          <a:prstGeom prst="rect">
            <a:avLst/>
          </a:prstGeom>
        </p:spPr>
        <p:txBody>
          <a:bodyPr vert="horz" lIns="408504" tIns="204252" rIns="408504" bIns="204252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01705" y="6407469"/>
            <a:ext cx="39630668" cy="18122710"/>
          </a:xfrm>
          <a:prstGeom prst="rect">
            <a:avLst/>
          </a:prstGeom>
        </p:spPr>
        <p:txBody>
          <a:bodyPr vert="horz" lIns="408504" tIns="204252" rIns="408504" bIns="204252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2201705" y="25451888"/>
            <a:ext cx="10274617" cy="1462021"/>
          </a:xfrm>
          <a:prstGeom prst="rect">
            <a:avLst/>
          </a:prstGeom>
        </p:spPr>
        <p:txBody>
          <a:bodyPr vert="horz" lIns="408504" tIns="204252" rIns="408504" bIns="204252" rtlCol="0" anchor="ctr"/>
          <a:lstStyle>
            <a:lvl1pPr algn="l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65A03-31FD-4CFF-A945-D96354A05D24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5044977" y="25451888"/>
            <a:ext cx="13944123" cy="1462021"/>
          </a:xfrm>
          <a:prstGeom prst="rect">
            <a:avLst/>
          </a:prstGeom>
        </p:spPr>
        <p:txBody>
          <a:bodyPr vert="horz" lIns="408504" tIns="204252" rIns="408504" bIns="204252" rtlCol="0" anchor="ctr"/>
          <a:lstStyle>
            <a:lvl1pPr algn="ct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31557754" y="25451888"/>
            <a:ext cx="10274617" cy="1462021"/>
          </a:xfrm>
          <a:prstGeom prst="rect">
            <a:avLst/>
          </a:prstGeom>
        </p:spPr>
        <p:txBody>
          <a:bodyPr vert="horz" lIns="408504" tIns="204252" rIns="408504" bIns="204252" rtlCol="0" anchor="ctr"/>
          <a:lstStyle>
            <a:lvl1pPr algn="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7DF1F-6D42-44E0-A43D-9F58C3D437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085041" rtl="0" eaLnBrk="1" latinLnBrk="0" hangingPunct="1">
        <a:spcBef>
          <a:spcPct val="0"/>
        </a:spcBef>
        <a:buNone/>
        <a:defRPr sz="19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1889" indent="-1531889" algn="l" defTabSz="4085041" rtl="0" eaLnBrk="1" latinLnBrk="0" hangingPunct="1">
        <a:spcBef>
          <a:spcPct val="20000"/>
        </a:spcBef>
        <a:buFont typeface="Arial" pitchFamily="34" charset="0"/>
        <a:buChar char="•"/>
        <a:defRPr sz="14300" kern="1200">
          <a:solidFill>
            <a:schemeClr val="tx1"/>
          </a:solidFill>
          <a:latin typeface="+mn-lt"/>
          <a:ea typeface="+mn-ea"/>
          <a:cs typeface="+mn-cs"/>
        </a:defRPr>
      </a:lvl1pPr>
      <a:lvl2pPr marL="3319095" indent="-1276575" algn="l" defTabSz="4085041" rtl="0" eaLnBrk="1" latinLnBrk="0" hangingPunct="1">
        <a:spcBef>
          <a:spcPct val="20000"/>
        </a:spcBef>
        <a:buFont typeface="Arial" pitchFamily="34" charset="0"/>
        <a:buChar char="–"/>
        <a:defRPr sz="12500" kern="1200">
          <a:solidFill>
            <a:schemeClr val="tx1"/>
          </a:solidFill>
          <a:latin typeface="+mn-lt"/>
          <a:ea typeface="+mn-ea"/>
          <a:cs typeface="+mn-cs"/>
        </a:defRPr>
      </a:lvl2pPr>
      <a:lvl3pPr marL="5106300" indent="-1021261" algn="l" defTabSz="4085041" rtl="0" eaLnBrk="1" latinLnBrk="0" hangingPunct="1">
        <a:spcBef>
          <a:spcPct val="20000"/>
        </a:spcBef>
        <a:buFont typeface="Arial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148820" indent="-1021261" algn="l" defTabSz="4085041" rtl="0" eaLnBrk="1" latinLnBrk="0" hangingPunct="1">
        <a:spcBef>
          <a:spcPct val="20000"/>
        </a:spcBef>
        <a:buFont typeface="Arial" pitchFamily="34" charset="0"/>
        <a:buChar char="–"/>
        <a:defRPr sz="8900" kern="1200">
          <a:solidFill>
            <a:schemeClr val="tx1"/>
          </a:solidFill>
          <a:latin typeface="+mn-lt"/>
          <a:ea typeface="+mn-ea"/>
          <a:cs typeface="+mn-cs"/>
        </a:defRPr>
      </a:lvl4pPr>
      <a:lvl5pPr marL="9191341" indent="-1021261" algn="l" defTabSz="4085041" rtl="0" eaLnBrk="1" latinLnBrk="0" hangingPunct="1">
        <a:spcBef>
          <a:spcPct val="20000"/>
        </a:spcBef>
        <a:buFont typeface="Arial" pitchFamily="34" charset="0"/>
        <a:buChar char="»"/>
        <a:defRPr sz="8900" kern="1200">
          <a:solidFill>
            <a:schemeClr val="tx1"/>
          </a:solidFill>
          <a:latin typeface="+mn-lt"/>
          <a:ea typeface="+mn-ea"/>
          <a:cs typeface="+mn-cs"/>
        </a:defRPr>
      </a:lvl5pPr>
      <a:lvl6pPr marL="11233861" indent="-1021261" algn="l" defTabSz="4085041" rtl="0" eaLnBrk="1" latinLnBrk="0" hangingPunct="1">
        <a:spcBef>
          <a:spcPct val="20000"/>
        </a:spcBef>
        <a:buFont typeface="Arial" pitchFamily="34" charset="0"/>
        <a:buChar char="•"/>
        <a:defRPr sz="8900" kern="1200">
          <a:solidFill>
            <a:schemeClr val="tx1"/>
          </a:solidFill>
          <a:latin typeface="+mn-lt"/>
          <a:ea typeface="+mn-ea"/>
          <a:cs typeface="+mn-cs"/>
        </a:defRPr>
      </a:lvl6pPr>
      <a:lvl7pPr marL="13276380" indent="-1021261" algn="l" defTabSz="4085041" rtl="0" eaLnBrk="1" latinLnBrk="0" hangingPunct="1">
        <a:spcBef>
          <a:spcPct val="20000"/>
        </a:spcBef>
        <a:buFont typeface="Arial" pitchFamily="34" charset="0"/>
        <a:buChar char="•"/>
        <a:defRPr sz="8900" kern="1200">
          <a:solidFill>
            <a:schemeClr val="tx1"/>
          </a:solidFill>
          <a:latin typeface="+mn-lt"/>
          <a:ea typeface="+mn-ea"/>
          <a:cs typeface="+mn-cs"/>
        </a:defRPr>
      </a:lvl7pPr>
      <a:lvl8pPr marL="15318901" indent="-1021261" algn="l" defTabSz="4085041" rtl="0" eaLnBrk="1" latinLnBrk="0" hangingPunct="1">
        <a:spcBef>
          <a:spcPct val="20000"/>
        </a:spcBef>
        <a:buFont typeface="Arial" pitchFamily="34" charset="0"/>
        <a:buChar char="•"/>
        <a:defRPr sz="8900" kern="1200">
          <a:solidFill>
            <a:schemeClr val="tx1"/>
          </a:solidFill>
          <a:latin typeface="+mn-lt"/>
          <a:ea typeface="+mn-ea"/>
          <a:cs typeface="+mn-cs"/>
        </a:defRPr>
      </a:lvl8pPr>
      <a:lvl9pPr marL="17361420" indent="-1021261" algn="l" defTabSz="4085041" rtl="0" eaLnBrk="1" latinLnBrk="0" hangingPunct="1">
        <a:spcBef>
          <a:spcPct val="20000"/>
        </a:spcBef>
        <a:buFont typeface="Arial" pitchFamily="34" charset="0"/>
        <a:buChar char="•"/>
        <a:defRPr sz="8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85041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1pPr>
      <a:lvl2pPr marL="2042520" algn="l" defTabSz="4085041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4085041" algn="l" defTabSz="4085041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3pPr>
      <a:lvl4pPr marL="6127561" algn="l" defTabSz="4085041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4pPr>
      <a:lvl5pPr marL="8170080" algn="l" defTabSz="4085041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5pPr>
      <a:lvl6pPr marL="10212600" algn="l" defTabSz="4085041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6pPr>
      <a:lvl7pPr marL="12255121" algn="l" defTabSz="4085041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7pPr>
      <a:lvl8pPr marL="14297641" algn="l" defTabSz="4085041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8pPr>
      <a:lvl9pPr marL="16340160" algn="l" defTabSz="4085041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/>
          <p:nvPr/>
        </p:nvSpPr>
        <p:spPr>
          <a:xfrm flipV="1">
            <a:off x="22107524" y="21195153"/>
            <a:ext cx="21926551" cy="62654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055" tIns="47028" rIns="94055" bIns="47028" rtlCol="0" anchor="ctr"/>
          <a:lstStyle/>
          <a:p>
            <a:pPr algn="ctr"/>
            <a:endParaRPr lang="en-US" dirty="0"/>
          </a:p>
        </p:txBody>
      </p:sp>
      <p:pic>
        <p:nvPicPr>
          <p:cNvPr id="18" name="17 Imagen" descr="GSPC SIN FOND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637751" y="24032719"/>
            <a:ext cx="4713249" cy="2815723"/>
          </a:xfrm>
          <a:prstGeom prst="rect">
            <a:avLst/>
          </a:prstGeom>
        </p:spPr>
      </p:pic>
      <p:pic>
        <p:nvPicPr>
          <p:cNvPr id="23" name="22 Imagen" descr="PINTURAS AYA VERTICAL.jpg"/>
          <p:cNvPicPr>
            <a:picLocks noChangeAspect="1"/>
          </p:cNvPicPr>
          <p:nvPr/>
        </p:nvPicPr>
        <p:blipFill>
          <a:blip r:embed="rId3" cstate="print"/>
          <a:srcRect l="4358"/>
          <a:stretch>
            <a:fillRect/>
          </a:stretch>
        </p:blipFill>
        <p:spPr>
          <a:xfrm>
            <a:off x="22701647" y="637530"/>
            <a:ext cx="8044702" cy="4176464"/>
          </a:xfrm>
          <a:prstGeom prst="rect">
            <a:avLst/>
          </a:prstGeom>
        </p:spPr>
      </p:pic>
      <p:grpSp>
        <p:nvGrpSpPr>
          <p:cNvPr id="50" name="49 Grupo"/>
          <p:cNvGrpSpPr/>
          <p:nvPr/>
        </p:nvGrpSpPr>
        <p:grpSpPr>
          <a:xfrm>
            <a:off x="35692283" y="23768388"/>
            <a:ext cx="6888688" cy="3072643"/>
            <a:chOff x="35692283" y="23768388"/>
            <a:chExt cx="6888688" cy="3072643"/>
          </a:xfrm>
        </p:grpSpPr>
        <p:pic>
          <p:nvPicPr>
            <p:cNvPr id="19" name="18 Imagen" descr="NACE SIN FONDO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679311" y="23768388"/>
              <a:ext cx="2473736" cy="1477828"/>
            </a:xfrm>
            <a:prstGeom prst="rect">
              <a:avLst/>
            </a:prstGeom>
          </p:spPr>
        </p:pic>
        <p:pic>
          <p:nvPicPr>
            <p:cNvPr id="20" name="19 Imagen" descr="SSPC SIN FONDO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556446" y="23857129"/>
              <a:ext cx="2024525" cy="1209467"/>
            </a:xfrm>
            <a:prstGeom prst="rect">
              <a:avLst/>
            </a:prstGeom>
          </p:spPr>
        </p:pic>
        <p:pic>
          <p:nvPicPr>
            <p:cNvPr id="21" name="Picture 2" descr="http://www.excellence-co.com/courses-imgs/ISO-9001-2008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0423095" y="25423555"/>
              <a:ext cx="1709932" cy="1417476"/>
            </a:xfrm>
            <a:prstGeom prst="rect">
              <a:avLst/>
            </a:prstGeom>
            <a:noFill/>
          </p:spPr>
        </p:pic>
        <p:pic>
          <p:nvPicPr>
            <p:cNvPr id="22" name="Picture 10" descr="http://www.vectorizados.com/muestras/iqnet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8457636" y="25400509"/>
              <a:ext cx="1446119" cy="1357072"/>
            </a:xfrm>
            <a:prstGeom prst="rect">
              <a:avLst/>
            </a:prstGeom>
            <a:noFill/>
          </p:spPr>
        </p:pic>
        <p:pic>
          <p:nvPicPr>
            <p:cNvPr id="24" name="23 Imagen" descr="USA Technology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692283" y="25400871"/>
              <a:ext cx="2024082" cy="1440160"/>
            </a:xfrm>
            <a:prstGeom prst="rect">
              <a:avLst/>
            </a:prstGeom>
          </p:spPr>
        </p:pic>
      </p:grpSp>
      <p:sp>
        <p:nvSpPr>
          <p:cNvPr id="25" name="24 Rectángulo"/>
          <p:cNvSpPr/>
          <p:nvPr/>
        </p:nvSpPr>
        <p:spPr>
          <a:xfrm>
            <a:off x="32008090" y="1369571"/>
            <a:ext cx="11035283" cy="2310954"/>
          </a:xfrm>
          <a:prstGeom prst="rect">
            <a:avLst/>
          </a:prstGeom>
          <a:noFill/>
        </p:spPr>
        <p:txBody>
          <a:bodyPr wrap="square" lIns="94046" tIns="47022" rIns="94046" bIns="47022">
            <a:spAutoFit/>
          </a:bodyPr>
          <a:lstStyle/>
          <a:p>
            <a:pPr algn="r"/>
            <a:r>
              <a:rPr lang="en-US" sz="7200" dirty="0">
                <a:ln w="1905"/>
                <a:solidFill>
                  <a:srgbClr val="020F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Adobe Ming Std L" pitchFamily="18" charset="-128"/>
                <a:cs typeface="Arial" pitchFamily="34" charset="0"/>
              </a:rPr>
              <a:t>EDUCATIONAL </a:t>
            </a:r>
          </a:p>
          <a:p>
            <a:pPr algn="r"/>
            <a:r>
              <a:rPr lang="en-US" sz="7200" dirty="0">
                <a:ln w="1905"/>
                <a:solidFill>
                  <a:srgbClr val="020F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Adobe Ming Std L" pitchFamily="18" charset="-128"/>
                <a:cs typeface="Arial" pitchFamily="34" charset="0"/>
              </a:rPr>
              <a:t>FACILITIES</a:t>
            </a:r>
          </a:p>
        </p:txBody>
      </p:sp>
      <p:sp>
        <p:nvSpPr>
          <p:cNvPr id="60" name="59 Rectángulo"/>
          <p:cNvSpPr/>
          <p:nvPr/>
        </p:nvSpPr>
        <p:spPr>
          <a:xfrm>
            <a:off x="657720" y="24296497"/>
            <a:ext cx="20936139" cy="28603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192" tIns="137095" rIns="274192" bIns="137095" rtlCol="0" anchor="ctr"/>
          <a:lstStyle/>
          <a:p>
            <a:pPr algn="ctr"/>
            <a:endParaRPr lang="en-US" dirty="0"/>
          </a:p>
        </p:txBody>
      </p:sp>
      <p:pic>
        <p:nvPicPr>
          <p:cNvPr id="61" name="60 Imagen" descr="GSPC SIN FOND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419627" y="24447295"/>
            <a:ext cx="3254429" cy="2027328"/>
          </a:xfrm>
          <a:prstGeom prst="rect">
            <a:avLst/>
          </a:prstGeom>
        </p:spPr>
      </p:pic>
      <p:pic>
        <p:nvPicPr>
          <p:cNvPr id="62" name="61 Imagen" descr="NACE SIN FOND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48920" y="24320249"/>
            <a:ext cx="2376264" cy="1480284"/>
          </a:xfrm>
          <a:prstGeom prst="rect">
            <a:avLst/>
          </a:prstGeom>
        </p:spPr>
      </p:pic>
      <p:pic>
        <p:nvPicPr>
          <p:cNvPr id="63" name="62 Imagen" descr="SSPC SIN FOND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634496" y="24289307"/>
            <a:ext cx="2664296" cy="1659713"/>
          </a:xfrm>
          <a:prstGeom prst="rect">
            <a:avLst/>
          </a:prstGeom>
        </p:spPr>
      </p:pic>
      <p:pic>
        <p:nvPicPr>
          <p:cNvPr id="64" name="Picture 2" descr="http://www.excellence-co.com/courses-imgs/ISO-9001-200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65344" y="24597468"/>
            <a:ext cx="2009107" cy="1651897"/>
          </a:xfrm>
          <a:prstGeom prst="rect">
            <a:avLst/>
          </a:prstGeom>
          <a:noFill/>
        </p:spPr>
      </p:pic>
      <p:pic>
        <p:nvPicPr>
          <p:cNvPr id="65" name="Picture 10" descr="http://www.vectorizados.com/muestras/iqnet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826184" y="24619289"/>
            <a:ext cx="1584176" cy="1550178"/>
          </a:xfrm>
          <a:prstGeom prst="rect">
            <a:avLst/>
          </a:prstGeom>
          <a:noFill/>
        </p:spPr>
      </p:pic>
      <p:sp>
        <p:nvSpPr>
          <p:cNvPr id="66" name="65 Rectángulo"/>
          <p:cNvSpPr/>
          <p:nvPr/>
        </p:nvSpPr>
        <p:spPr>
          <a:xfrm>
            <a:off x="1045008" y="637144"/>
            <a:ext cx="20936139" cy="1057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192" tIns="137095" rIns="274192" bIns="137095" rtlCol="0" anchor="ctr"/>
          <a:lstStyle/>
          <a:p>
            <a:pPr algn="ctr"/>
            <a:endParaRPr lang="en-US" dirty="0"/>
          </a:p>
        </p:txBody>
      </p:sp>
      <p:sp>
        <p:nvSpPr>
          <p:cNvPr id="67" name="Rectangle 18"/>
          <p:cNvSpPr/>
          <p:nvPr/>
        </p:nvSpPr>
        <p:spPr>
          <a:xfrm>
            <a:off x="2517438" y="14743081"/>
            <a:ext cx="9364530" cy="1067234"/>
          </a:xfrm>
          <a:prstGeom prst="rect">
            <a:avLst/>
          </a:prstGeom>
          <a:noFill/>
          <a:effectLst/>
        </p:spPr>
        <p:txBody>
          <a:bodyPr wrap="square" lIns="282065" tIns="141032" rIns="282065" bIns="141032">
            <a:spAutoFit/>
          </a:bodyPr>
          <a:lstStyle/>
          <a:p>
            <a:pPr algn="ctr"/>
            <a:r>
              <a:rPr lang="en-US" sz="4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20F52"/>
                </a:solidFill>
              </a:rPr>
              <a:t>North &amp;  Central America </a:t>
            </a:r>
          </a:p>
        </p:txBody>
      </p:sp>
      <p:sp>
        <p:nvSpPr>
          <p:cNvPr id="88" name="Rectangle 21"/>
          <p:cNvSpPr/>
          <p:nvPr/>
        </p:nvSpPr>
        <p:spPr>
          <a:xfrm>
            <a:off x="1579947" y="17691433"/>
            <a:ext cx="8896731" cy="2693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3085"/>
              </a:spcAft>
            </a:pPr>
            <a:r>
              <a:rPr lang="es-VE" sz="1900" b="1" dirty="0">
                <a:solidFill>
                  <a:srgbClr val="020F52"/>
                </a:solidFill>
              </a:rPr>
              <a:t>Oficinas : Zona Procesadora  para la Exportación de Albrook,  Edificio 8 A, Corregimiento de Ancón, Ciudad de Panamá, República de Panamá                              Teléfonos: (507) 232 6691- (507) 2326692   Fax: (507) 2326690                                                Email: pinturasaya@gmail.com      http: // www.pinturasaya.es.tl                                   Apartado Postal 0819-05572 Panamá, República de Panamá                                                     RUC:   1059896-1-549487 DV 48</a:t>
            </a:r>
            <a:endParaRPr lang="en-US" sz="1900" dirty="0">
              <a:solidFill>
                <a:srgbClr val="020F52"/>
              </a:solidFill>
              <a:latin typeface="Calibri" pitchFamily="34" charset="0"/>
            </a:endParaRPr>
          </a:p>
          <a:p>
            <a:pPr algn="r">
              <a:spcAft>
                <a:spcPts val="3085"/>
              </a:spcAft>
            </a:pPr>
            <a:endParaRPr lang="es-VE" sz="2200" b="1" dirty="0">
              <a:solidFill>
                <a:srgbClr val="020F52"/>
              </a:solidFill>
            </a:endParaRPr>
          </a:p>
        </p:txBody>
      </p:sp>
      <p:sp>
        <p:nvSpPr>
          <p:cNvPr id="89" name="Text Box 3"/>
          <p:cNvSpPr txBox="1">
            <a:spLocks noChangeAspect="1" noChangeArrowheads="1"/>
          </p:cNvSpPr>
          <p:nvPr/>
        </p:nvSpPr>
        <p:spPr bwMode="auto">
          <a:xfrm>
            <a:off x="426939" y="17020932"/>
            <a:ext cx="10060731" cy="670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1882" tIns="50941" rIns="101882" bIns="5094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>
              <a:spcAft>
                <a:spcPts val="3085"/>
              </a:spcAft>
            </a:pPr>
            <a:r>
              <a:rPr lang="en-US" sz="3700" b="1" dirty="0">
                <a:solidFill>
                  <a:srgbClr val="020F52"/>
                </a:solidFill>
              </a:rPr>
              <a:t>ANTICORROSIVOS Y ACABADOS AYA S.A.</a:t>
            </a:r>
            <a:r>
              <a:rPr lang="en-US" sz="3100" b="1" i="1" dirty="0">
                <a:solidFill>
                  <a:srgbClr val="020F52"/>
                </a:solidFill>
              </a:rPr>
              <a:t>        </a:t>
            </a:r>
            <a:endParaRPr lang="en-US" sz="1500" b="1" dirty="0">
              <a:solidFill>
                <a:srgbClr val="020F52"/>
              </a:solidFill>
            </a:endParaRPr>
          </a:p>
        </p:txBody>
      </p:sp>
      <p:cxnSp>
        <p:nvCxnSpPr>
          <p:cNvPr id="69" name="Straight Connector 23"/>
          <p:cNvCxnSpPr/>
          <p:nvPr/>
        </p:nvCxnSpPr>
        <p:spPr>
          <a:xfrm>
            <a:off x="2338552" y="14490188"/>
            <a:ext cx="17130237" cy="4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32"/>
          <p:cNvSpPr/>
          <p:nvPr/>
        </p:nvSpPr>
        <p:spPr>
          <a:xfrm>
            <a:off x="2520928" y="12726027"/>
            <a:ext cx="17703985" cy="1356075"/>
          </a:xfrm>
          <a:prstGeom prst="rect">
            <a:avLst/>
          </a:prstGeom>
          <a:noFill/>
          <a:effectLst/>
        </p:spPr>
        <p:txBody>
          <a:bodyPr wrap="square" lIns="282065" tIns="141032" rIns="282065" bIns="141032">
            <a:spAutoFit/>
          </a:bodyPr>
          <a:lstStyle/>
          <a:p>
            <a:pPr algn="ctr"/>
            <a:r>
              <a:rPr lang="en-US" sz="6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20F52"/>
                </a:solidFill>
              </a:rPr>
              <a:t>Offices &amp; Facilities</a:t>
            </a:r>
          </a:p>
        </p:txBody>
      </p:sp>
      <p:sp>
        <p:nvSpPr>
          <p:cNvPr id="71" name="Rectangle 33"/>
          <p:cNvSpPr/>
          <p:nvPr/>
        </p:nvSpPr>
        <p:spPr>
          <a:xfrm>
            <a:off x="10369800" y="14744309"/>
            <a:ext cx="9364530" cy="1067234"/>
          </a:xfrm>
          <a:prstGeom prst="rect">
            <a:avLst/>
          </a:prstGeom>
          <a:noFill/>
          <a:effectLst/>
        </p:spPr>
        <p:txBody>
          <a:bodyPr wrap="square" lIns="282065" tIns="141032" rIns="282065" bIns="141032">
            <a:spAutoFit/>
          </a:bodyPr>
          <a:lstStyle/>
          <a:p>
            <a:pPr algn="ctr"/>
            <a:r>
              <a:rPr lang="en-US" sz="4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20F52"/>
                </a:solidFill>
              </a:rPr>
              <a:t>South America &amp; Caribbean</a:t>
            </a:r>
          </a:p>
        </p:txBody>
      </p:sp>
      <p:sp>
        <p:nvSpPr>
          <p:cNvPr id="86" name="Rectangle 38"/>
          <p:cNvSpPr/>
          <p:nvPr/>
        </p:nvSpPr>
        <p:spPr>
          <a:xfrm>
            <a:off x="11571445" y="17691433"/>
            <a:ext cx="8896731" cy="2693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85"/>
              </a:spcAft>
            </a:pPr>
            <a:r>
              <a:rPr lang="es-VE" sz="1900" b="1" dirty="0">
                <a:solidFill>
                  <a:srgbClr val="020F52"/>
                </a:solidFill>
              </a:rPr>
              <a:t>Oficinas: Ave. Libertador, Centro Comercial Ave. Libertador Piso 3, Oficina 3-6                      La Florida – Distrito capital                                                                                    	  Teléfonos: (58)(212) 7624626 – 7624987   Fax: (58)(212) 7625003                                                Email: pinturasaya@cantv.net      http: // www.pinturasaya.com                                   Caracas – República Bolivariana de Venezuela                                                                                                                 RIF: J000739633</a:t>
            </a:r>
            <a:endParaRPr lang="en-US" sz="1900" dirty="0">
              <a:solidFill>
                <a:srgbClr val="020F52"/>
              </a:solidFill>
              <a:latin typeface="Calibri" pitchFamily="34" charset="0"/>
            </a:endParaRPr>
          </a:p>
          <a:p>
            <a:pPr algn="r">
              <a:spcAft>
                <a:spcPts val="3085"/>
              </a:spcAft>
            </a:pPr>
            <a:endParaRPr lang="es-VE" sz="2200" b="1" dirty="0">
              <a:solidFill>
                <a:srgbClr val="020F52"/>
              </a:solidFill>
            </a:endParaRPr>
          </a:p>
        </p:txBody>
      </p:sp>
      <p:sp>
        <p:nvSpPr>
          <p:cNvPr id="87" name="Text Box 3"/>
          <p:cNvSpPr txBox="1">
            <a:spLocks noChangeAspect="1" noChangeArrowheads="1"/>
          </p:cNvSpPr>
          <p:nvPr/>
        </p:nvSpPr>
        <p:spPr bwMode="auto">
          <a:xfrm>
            <a:off x="11571445" y="17020932"/>
            <a:ext cx="8907723" cy="670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1882" tIns="50941" rIns="101882" bIns="5094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3085"/>
              </a:spcAft>
            </a:pPr>
            <a:r>
              <a:rPr lang="en-US" sz="3700" b="1" dirty="0">
                <a:solidFill>
                  <a:srgbClr val="020F52"/>
                </a:solidFill>
              </a:rPr>
              <a:t>ANTICORROSIVOS Y ACABADOS AYA C.A.</a:t>
            </a:r>
            <a:r>
              <a:rPr lang="en-US" sz="3100" b="1" i="1" dirty="0">
                <a:solidFill>
                  <a:srgbClr val="020F52"/>
                </a:solidFill>
              </a:rPr>
              <a:t>        </a:t>
            </a:r>
            <a:endParaRPr lang="en-US" sz="1500" b="1" dirty="0">
              <a:solidFill>
                <a:srgbClr val="020F52"/>
              </a:solidFill>
            </a:endParaRPr>
          </a:p>
        </p:txBody>
      </p:sp>
      <p:sp>
        <p:nvSpPr>
          <p:cNvPr id="84" name="Rectangle 41"/>
          <p:cNvSpPr/>
          <p:nvPr/>
        </p:nvSpPr>
        <p:spPr>
          <a:xfrm>
            <a:off x="1457602" y="21685567"/>
            <a:ext cx="8896731" cy="25251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3085"/>
              </a:spcAft>
            </a:pPr>
            <a:r>
              <a:rPr lang="es-VE" sz="1900" b="1" dirty="0">
                <a:solidFill>
                  <a:srgbClr val="020F52"/>
                </a:solidFill>
              </a:rPr>
              <a:t>Planta: Zona Procesadora  para la Exportación de Albrook,  Edificio 8 A, Corregimiento                        	de Ancón, Ciudad de Panamá,  Panamá                              Teléfonos: (507) 232 6691- (507) 2326692   Fax: (507) 2326690                                                Email: pinturasaya@gmail.com      http: // www.pinturasaya.es.tl                                   Apartado Postal 0819-05572 Panamá, República de Panamá                                                     RUC:   1059896-1-549487 DV 48</a:t>
            </a:r>
            <a:endParaRPr lang="en-US" sz="1900" dirty="0">
              <a:solidFill>
                <a:srgbClr val="020F52"/>
              </a:solidFill>
              <a:latin typeface="Calibri" pitchFamily="34" charset="0"/>
            </a:endParaRPr>
          </a:p>
          <a:p>
            <a:pPr algn="r">
              <a:spcAft>
                <a:spcPts val="3085"/>
              </a:spcAft>
            </a:pPr>
            <a:endParaRPr lang="es-VE" sz="2200" b="1" dirty="0">
              <a:solidFill>
                <a:srgbClr val="020F52"/>
              </a:solidFill>
            </a:endParaRPr>
          </a:p>
        </p:txBody>
      </p:sp>
      <p:sp>
        <p:nvSpPr>
          <p:cNvPr id="85" name="Text Box 3"/>
          <p:cNvSpPr txBox="1">
            <a:spLocks noChangeAspect="1" noChangeArrowheads="1"/>
          </p:cNvSpPr>
          <p:nvPr/>
        </p:nvSpPr>
        <p:spPr bwMode="auto">
          <a:xfrm>
            <a:off x="304594" y="21015063"/>
            <a:ext cx="10060731" cy="670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1882" tIns="50941" rIns="101882" bIns="5094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>
              <a:spcAft>
                <a:spcPts val="3085"/>
              </a:spcAft>
            </a:pPr>
            <a:r>
              <a:rPr lang="en-US" sz="3700" b="1" dirty="0">
                <a:solidFill>
                  <a:srgbClr val="020F52"/>
                </a:solidFill>
              </a:rPr>
              <a:t>ANTICORROSIVOS Y ACABADOS AYA S.A.</a:t>
            </a:r>
            <a:r>
              <a:rPr lang="en-US" sz="3100" b="1" i="1" dirty="0">
                <a:solidFill>
                  <a:srgbClr val="020F52"/>
                </a:solidFill>
              </a:rPr>
              <a:t>        </a:t>
            </a:r>
            <a:endParaRPr lang="en-US" sz="1500" b="1" dirty="0">
              <a:solidFill>
                <a:srgbClr val="020F52"/>
              </a:solidFill>
            </a:endParaRPr>
          </a:p>
        </p:txBody>
      </p:sp>
      <p:sp>
        <p:nvSpPr>
          <p:cNvPr id="82" name="Rectangle 44"/>
          <p:cNvSpPr/>
          <p:nvPr/>
        </p:nvSpPr>
        <p:spPr>
          <a:xfrm>
            <a:off x="11566572" y="21685566"/>
            <a:ext cx="8896731" cy="2693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85"/>
              </a:spcAft>
            </a:pPr>
            <a:r>
              <a:rPr lang="es-VE" sz="1900" b="1" dirty="0">
                <a:solidFill>
                  <a:srgbClr val="020F52"/>
                </a:solidFill>
              </a:rPr>
              <a:t>Planta: Calle 3 con Carrera 6, Parcelas  23, 24 y 25                                                                                                         Zona Industrial  Condibar 2                                                                                        	 Teléfonos: (58)(251)  2692526 – 2691252   Fax: (58)(251) 2692929                                                Email: pinturasaya@cantv.net      http: // www.pinturasaya.com                                    Barquisimeto - República Bolivariana de Venezuela                                                                                                                 RIF: J000739633</a:t>
            </a:r>
            <a:endParaRPr lang="en-US" sz="1900" dirty="0">
              <a:solidFill>
                <a:srgbClr val="020F52"/>
              </a:solidFill>
              <a:latin typeface="Calibri" pitchFamily="34" charset="0"/>
            </a:endParaRPr>
          </a:p>
          <a:p>
            <a:pPr algn="r">
              <a:spcAft>
                <a:spcPts val="3085"/>
              </a:spcAft>
            </a:pPr>
            <a:endParaRPr lang="es-VE" sz="2200" b="1" dirty="0">
              <a:solidFill>
                <a:srgbClr val="020F52"/>
              </a:solidFill>
            </a:endParaRPr>
          </a:p>
        </p:txBody>
      </p:sp>
      <p:sp>
        <p:nvSpPr>
          <p:cNvPr id="83" name="Text Box 3"/>
          <p:cNvSpPr txBox="1">
            <a:spLocks noChangeAspect="1" noChangeArrowheads="1"/>
          </p:cNvSpPr>
          <p:nvPr/>
        </p:nvSpPr>
        <p:spPr bwMode="auto">
          <a:xfrm>
            <a:off x="11566572" y="21015065"/>
            <a:ext cx="8907723" cy="670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1882" tIns="50941" rIns="101882" bIns="5094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3085"/>
              </a:spcAft>
            </a:pPr>
            <a:r>
              <a:rPr lang="en-US" sz="3700" b="1" dirty="0">
                <a:solidFill>
                  <a:srgbClr val="020F52"/>
                </a:solidFill>
              </a:rPr>
              <a:t>ANTICORROSIVOS Y ACABADOS AYA C.A.</a:t>
            </a:r>
            <a:r>
              <a:rPr lang="en-US" sz="3100" b="1" i="1" dirty="0">
                <a:solidFill>
                  <a:srgbClr val="020F52"/>
                </a:solidFill>
              </a:rPr>
              <a:t>        </a:t>
            </a:r>
            <a:endParaRPr lang="en-US" sz="1500" b="1" dirty="0">
              <a:solidFill>
                <a:srgbClr val="020F52"/>
              </a:solidFill>
            </a:endParaRPr>
          </a:p>
        </p:txBody>
      </p:sp>
      <p:sp>
        <p:nvSpPr>
          <p:cNvPr id="75" name="Rectangle 47"/>
          <p:cNvSpPr/>
          <p:nvPr/>
        </p:nvSpPr>
        <p:spPr>
          <a:xfrm>
            <a:off x="2764680" y="20071283"/>
            <a:ext cx="7765707" cy="842581"/>
          </a:xfrm>
          <a:prstGeom prst="rect">
            <a:avLst/>
          </a:prstGeom>
          <a:noFill/>
          <a:effectLst/>
        </p:spPr>
        <p:txBody>
          <a:bodyPr wrap="square" lIns="282065" tIns="141032" rIns="282065" bIns="141032">
            <a:spAutoFit/>
          </a:bodyPr>
          <a:lstStyle/>
          <a:p>
            <a:pPr algn="r"/>
            <a:r>
              <a:rPr lang="en-US" sz="3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20F52"/>
                </a:solidFill>
              </a:rPr>
              <a:t>Manufacturing Facility</a:t>
            </a:r>
          </a:p>
        </p:txBody>
      </p:sp>
      <p:sp>
        <p:nvSpPr>
          <p:cNvPr id="76" name="Rectangle 48"/>
          <p:cNvSpPr/>
          <p:nvPr/>
        </p:nvSpPr>
        <p:spPr>
          <a:xfrm>
            <a:off x="6989920" y="16163361"/>
            <a:ext cx="3654451" cy="842581"/>
          </a:xfrm>
          <a:prstGeom prst="rect">
            <a:avLst/>
          </a:prstGeom>
          <a:noFill/>
          <a:effectLst/>
        </p:spPr>
        <p:txBody>
          <a:bodyPr wrap="square" lIns="282065" tIns="141032" rIns="282065" bIns="141032">
            <a:spAutoFit/>
          </a:bodyPr>
          <a:lstStyle/>
          <a:p>
            <a:pPr algn="r"/>
            <a:r>
              <a:rPr lang="en-US" sz="3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20F52"/>
                </a:solidFill>
              </a:rPr>
              <a:t>Sales Office</a:t>
            </a:r>
          </a:p>
        </p:txBody>
      </p:sp>
      <p:sp>
        <p:nvSpPr>
          <p:cNvPr id="77" name="Rectangle 49"/>
          <p:cNvSpPr/>
          <p:nvPr/>
        </p:nvSpPr>
        <p:spPr>
          <a:xfrm>
            <a:off x="11361895" y="20045260"/>
            <a:ext cx="5668048" cy="842581"/>
          </a:xfrm>
          <a:prstGeom prst="rect">
            <a:avLst/>
          </a:prstGeom>
          <a:noFill/>
          <a:effectLst/>
        </p:spPr>
        <p:txBody>
          <a:bodyPr wrap="square" lIns="282065" tIns="141032" rIns="282065" bIns="141032">
            <a:spAutoFit/>
          </a:bodyPr>
          <a:lstStyle/>
          <a:p>
            <a:r>
              <a:rPr lang="en-US" sz="3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20F52"/>
                </a:solidFill>
              </a:rPr>
              <a:t>Manufacturing Facility</a:t>
            </a:r>
          </a:p>
        </p:txBody>
      </p:sp>
      <p:sp>
        <p:nvSpPr>
          <p:cNvPr id="78" name="Rectangle 34"/>
          <p:cNvSpPr/>
          <p:nvPr/>
        </p:nvSpPr>
        <p:spPr>
          <a:xfrm>
            <a:off x="11373298" y="16162329"/>
            <a:ext cx="3654451" cy="842581"/>
          </a:xfrm>
          <a:prstGeom prst="rect">
            <a:avLst/>
          </a:prstGeom>
          <a:noFill/>
          <a:effectLst/>
        </p:spPr>
        <p:txBody>
          <a:bodyPr wrap="square" lIns="282065" tIns="141032" rIns="282065" bIns="141032">
            <a:spAutoFit/>
          </a:bodyPr>
          <a:lstStyle/>
          <a:p>
            <a:r>
              <a:rPr lang="en-US" sz="3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20F52"/>
                </a:solidFill>
              </a:rPr>
              <a:t>Sales Office</a:t>
            </a:r>
          </a:p>
        </p:txBody>
      </p:sp>
      <p:sp>
        <p:nvSpPr>
          <p:cNvPr id="79" name="78 Rectángulo"/>
          <p:cNvSpPr/>
          <p:nvPr/>
        </p:nvSpPr>
        <p:spPr>
          <a:xfrm>
            <a:off x="1242843" y="336799"/>
            <a:ext cx="20738304" cy="60068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79 Rectángulo"/>
          <p:cNvSpPr/>
          <p:nvPr/>
        </p:nvSpPr>
        <p:spPr>
          <a:xfrm>
            <a:off x="54597" y="6118439"/>
            <a:ext cx="21476443" cy="2573800"/>
          </a:xfrm>
          <a:prstGeom prst="rect">
            <a:avLst/>
          </a:prstGeom>
          <a:solidFill>
            <a:schemeClr val="bg1"/>
          </a:solidFill>
        </p:spPr>
        <p:txBody>
          <a:bodyPr wrap="square" lIns="140988" tIns="70494" rIns="140988" bIns="70494">
            <a:spAutoFit/>
          </a:bodyPr>
          <a:lstStyle/>
          <a:p>
            <a:pPr algn="ctr"/>
            <a:r>
              <a:rPr lang="en-US" sz="6000" i="1" spc="-462" dirty="0">
                <a:ln w="1905"/>
                <a:solidFill>
                  <a:srgbClr val="020F52"/>
                </a:solidFill>
                <a:latin typeface="Arial" pitchFamily="34" charset="0"/>
                <a:cs typeface="Arial" pitchFamily="34" charset="0"/>
              </a:rPr>
              <a:t>GSPC Heavy Industrial  &amp; Marine Coatings</a:t>
            </a:r>
          </a:p>
          <a:p>
            <a:endParaRPr lang="en-US" sz="3200" b="1" i="1" spc="-462" dirty="0">
              <a:ln w="1905"/>
              <a:solidFill>
                <a:srgbClr val="020F5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6600" b="1" i="1" spc="-462" dirty="0">
                <a:ln w="1905"/>
                <a:solidFill>
                  <a:srgbClr val="020F52"/>
                </a:solidFill>
                <a:latin typeface="Arial" pitchFamily="34" charset="0"/>
                <a:cs typeface="Arial" pitchFamily="34" charset="0"/>
              </a:rPr>
              <a:t>+  Protection    +  Resistance   +  Durability </a:t>
            </a:r>
            <a:endParaRPr lang="en-US" sz="6600" b="1" i="1" u="sng" spc="-462" dirty="0">
              <a:ln w="1905"/>
              <a:solidFill>
                <a:srgbClr val="020F5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1" name="80 Imagen" descr="PINTURAS AYA VERTICAL.jpg"/>
          <p:cNvPicPr>
            <a:picLocks noChangeAspect="1"/>
          </p:cNvPicPr>
          <p:nvPr/>
        </p:nvPicPr>
        <p:blipFill>
          <a:blip r:embed="rId3" cstate="print"/>
          <a:srcRect l="4358"/>
          <a:stretch>
            <a:fillRect/>
          </a:stretch>
        </p:blipFill>
        <p:spPr>
          <a:xfrm>
            <a:off x="7417471" y="712230"/>
            <a:ext cx="8044702" cy="4355002"/>
          </a:xfrm>
          <a:prstGeom prst="rect">
            <a:avLst/>
          </a:prstGeom>
        </p:spPr>
      </p:pic>
      <p:sp>
        <p:nvSpPr>
          <p:cNvPr id="124" name="123 Rectángulo"/>
          <p:cNvSpPr/>
          <p:nvPr/>
        </p:nvSpPr>
        <p:spPr>
          <a:xfrm>
            <a:off x="3132461" y="9202265"/>
            <a:ext cx="159137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n w="1905"/>
                <a:solidFill>
                  <a:srgbClr val="020F52"/>
                </a:solidFill>
                <a:latin typeface="Arial" pitchFamily="34" charset="0"/>
                <a:ea typeface="Adobe Ming Std L" pitchFamily="18" charset="-128"/>
                <a:cs typeface="Arial" pitchFamily="34" charset="0"/>
              </a:rPr>
              <a:t>Providing a full range of coatings solutions to protect and beauty every area of your commercial facility, your local PINTURAS AYA  representative  &amp; technical support expert  will assist you in developing specification for your performance, budget, deadline &amp; quality requirements</a:t>
            </a:r>
          </a:p>
        </p:txBody>
      </p:sp>
      <p:pic>
        <p:nvPicPr>
          <p:cNvPr id="3078" name="Picture 6" descr="https://sjschools.org/images/Facilities/Aud%201.jpe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041040" y="5953423"/>
            <a:ext cx="22082453" cy="17569952"/>
          </a:xfrm>
          <a:prstGeom prst="rect">
            <a:avLst/>
          </a:prstGeom>
          <a:noFill/>
        </p:spPr>
      </p:pic>
      <p:sp>
        <p:nvSpPr>
          <p:cNvPr id="122" name="Rectangle 39"/>
          <p:cNvSpPr/>
          <p:nvPr/>
        </p:nvSpPr>
        <p:spPr>
          <a:xfrm>
            <a:off x="18998752" y="7161815"/>
            <a:ext cx="22291993" cy="3480517"/>
          </a:xfrm>
          <a:prstGeom prst="rect">
            <a:avLst/>
          </a:prstGeom>
          <a:noFill/>
        </p:spPr>
        <p:txBody>
          <a:bodyPr wrap="square" lIns="94055" tIns="47028" rIns="94055" bIns="47028">
            <a:spAutoFit/>
          </a:bodyPr>
          <a:lstStyle/>
          <a:p>
            <a:pPr algn="ctr"/>
            <a:r>
              <a:rPr lang="en-US" sz="22000" b="1" i="1" dirty="0">
                <a:ln w="1905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Compliance</a:t>
            </a:r>
            <a:endParaRPr lang="en-US" sz="13500" b="1" i="1" dirty="0">
              <a:ln w="1905"/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3" name="Rectangle 39"/>
          <p:cNvSpPr/>
          <p:nvPr/>
        </p:nvSpPr>
        <p:spPr>
          <a:xfrm>
            <a:off x="18957231" y="7046242"/>
            <a:ext cx="22291993" cy="3480517"/>
          </a:xfrm>
          <a:prstGeom prst="rect">
            <a:avLst/>
          </a:prstGeom>
          <a:noFill/>
        </p:spPr>
        <p:txBody>
          <a:bodyPr wrap="square" lIns="94055" tIns="47028" rIns="94055" bIns="47028">
            <a:spAutoFit/>
          </a:bodyPr>
          <a:lstStyle/>
          <a:p>
            <a:pPr algn="ctr"/>
            <a:r>
              <a:rPr lang="en-US" sz="22000" b="1" i="1" dirty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Compliance</a:t>
            </a:r>
            <a:endParaRPr lang="en-US" sz="13500" b="1" i="1" dirty="0">
              <a:ln w="1905"/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42 Rectángulo"/>
          <p:cNvSpPr/>
          <p:nvPr/>
        </p:nvSpPr>
        <p:spPr>
          <a:xfrm>
            <a:off x="30981577" y="4009207"/>
            <a:ext cx="12097344" cy="1449179"/>
          </a:xfrm>
          <a:prstGeom prst="rect">
            <a:avLst/>
          </a:prstGeom>
          <a:noFill/>
        </p:spPr>
        <p:txBody>
          <a:bodyPr wrap="square" lIns="94046" tIns="47022" rIns="94046" bIns="47022">
            <a:spAutoFit/>
          </a:bodyPr>
          <a:lstStyle/>
          <a:p>
            <a:pPr algn="r"/>
            <a:r>
              <a:rPr lang="en-US" sz="4400" b="1" dirty="0">
                <a:ln w="1905"/>
                <a:solidFill>
                  <a:srgbClr val="020F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dobe Ming Std L" pitchFamily="18" charset="-128"/>
                <a:cs typeface="Arial" pitchFamily="34" charset="0"/>
              </a:rPr>
              <a:t>Antibacterial  &amp; Odorless </a:t>
            </a:r>
          </a:p>
          <a:p>
            <a:pPr algn="r"/>
            <a:r>
              <a:rPr lang="en-US" sz="4400" b="1" dirty="0">
                <a:ln w="1905"/>
                <a:solidFill>
                  <a:srgbClr val="020F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dobe Ming Std L" pitchFamily="18" charset="-128"/>
                <a:cs typeface="Arial" pitchFamily="34" charset="0"/>
              </a:rPr>
              <a:t>Coating  Systems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2" name="301 Grupo"/>
          <p:cNvGrpSpPr/>
          <p:nvPr/>
        </p:nvGrpSpPr>
        <p:grpSpPr>
          <a:xfrm>
            <a:off x="17411" y="768847"/>
            <a:ext cx="44034074" cy="26389507"/>
            <a:chOff x="17411" y="768847"/>
            <a:chExt cx="44034074" cy="26389507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62709" y="1848967"/>
              <a:ext cx="42120687" cy="172819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97" name="396 Grupo"/>
            <p:cNvGrpSpPr/>
            <p:nvPr/>
          </p:nvGrpSpPr>
          <p:grpSpPr>
            <a:xfrm>
              <a:off x="1584175" y="19802841"/>
              <a:ext cx="6120000" cy="6959513"/>
              <a:chOff x="3799013" y="19298966"/>
              <a:chExt cx="4968551" cy="6959513"/>
            </a:xfrm>
          </p:grpSpPr>
          <p:grpSp>
            <p:nvGrpSpPr>
              <p:cNvPr id="345" name="344 Grupo"/>
              <p:cNvGrpSpPr/>
              <p:nvPr/>
            </p:nvGrpSpPr>
            <p:grpSpPr>
              <a:xfrm>
                <a:off x="3799013" y="19884875"/>
                <a:ext cx="4968551" cy="6373604"/>
                <a:chOff x="9775677" y="19634943"/>
                <a:chExt cx="4968551" cy="6373604"/>
              </a:xfrm>
            </p:grpSpPr>
            <p:sp>
              <p:nvSpPr>
                <p:cNvPr id="58" name="57 Rectángulo"/>
                <p:cNvSpPr/>
                <p:nvPr/>
              </p:nvSpPr>
              <p:spPr>
                <a:xfrm>
                  <a:off x="9775677" y="19634943"/>
                  <a:ext cx="4968551" cy="6373604"/>
                </a:xfrm>
                <a:prstGeom prst="rect">
                  <a:avLst/>
                </a:prstGeom>
                <a:noFill/>
              </p:spPr>
              <p:txBody>
                <a:bodyPr wrap="square" lIns="94046" tIns="47022" rIns="94046" bIns="47022">
                  <a:spAutoFit/>
                </a:bodyPr>
                <a:lstStyle/>
                <a:p>
                  <a:pPr algn="just"/>
                  <a:r>
                    <a:rPr lang="en-US" sz="2000" dirty="0">
                      <a:ln w="1905"/>
                      <a:solidFill>
                        <a:srgbClr val="020F52"/>
                      </a:solidFill>
                      <a:latin typeface="Arial" pitchFamily="34" charset="0"/>
                      <a:ea typeface="Adobe Ming Std L" pitchFamily="18" charset="-128"/>
                      <a:cs typeface="Arial" pitchFamily="34" charset="0"/>
                    </a:rPr>
                    <a:t>      </a:t>
                  </a:r>
                  <a:r>
                    <a:rPr lang="en-US" sz="2000" b="1" dirty="0">
                      <a:ln w="1905"/>
                      <a:solidFill>
                        <a:srgbClr val="020F52"/>
                      </a:solidFill>
                      <a:latin typeface="Arial" pitchFamily="34" charset="0"/>
                      <a:ea typeface="Adobe Ming Std L" pitchFamily="18" charset="-128"/>
                      <a:cs typeface="Arial" pitchFamily="34" charset="0"/>
                    </a:rPr>
                    <a:t>SUPER PREMIUM / ZERO VOC INTERIOR ACRYLIC LATEX</a:t>
                  </a:r>
                </a:p>
                <a:p>
                  <a:pPr algn="just"/>
                  <a:r>
                    <a:rPr lang="es-PA" sz="2000" dirty="0">
                      <a:ln w="1905"/>
                      <a:solidFill>
                        <a:srgbClr val="020F52"/>
                      </a:solidFill>
                      <a:latin typeface="Arial" pitchFamily="34" charset="0"/>
                      <a:ea typeface="Adobe Ming Std L" pitchFamily="18" charset="-128"/>
                      <a:cs typeface="Arial" pitchFamily="34" charset="0"/>
                    </a:rPr>
                    <a:t>Posee tecnología eliminadora de olor que ayuda a que  las habitaciones a permanecer mas fresca por mas tiempo. Muy buen cubrimiento y es resistente al lavado frecuente. Sus agentes anti factoriales resiste la formación de hongos  en la superficie de la pintura. Su tecnología reductora de formaldehido promueve mejor calidad del aire y </a:t>
                  </a:r>
                  <a:r>
                    <a:rPr lang="es-PA" sz="2000" dirty="0" err="1">
                      <a:ln w="1905"/>
                      <a:solidFill>
                        <a:srgbClr val="020F52"/>
                      </a:solidFill>
                      <a:latin typeface="Arial" pitchFamily="34" charset="0"/>
                      <a:ea typeface="Adobe Ming Std L" pitchFamily="18" charset="-128"/>
                      <a:cs typeface="Arial" pitchFamily="34" charset="0"/>
                    </a:rPr>
                    <a:t>Zero</a:t>
                  </a:r>
                  <a:r>
                    <a:rPr lang="es-PA" sz="2000" dirty="0">
                      <a:ln w="1905"/>
                      <a:solidFill>
                        <a:srgbClr val="020F52"/>
                      </a:solidFill>
                      <a:latin typeface="Arial" pitchFamily="34" charset="0"/>
                      <a:ea typeface="Adobe Ming Std L" pitchFamily="18" charset="-128"/>
                      <a:cs typeface="Arial" pitchFamily="34" charset="0"/>
                    </a:rPr>
                    <a:t> VOC</a:t>
                  </a:r>
                  <a:endParaRPr lang="en-US" sz="18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endParaRPr>
                </a:p>
                <a:p>
                  <a:pPr algn="just"/>
                  <a:endParaRPr lang="en-US" sz="6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endParaRPr>
                </a:p>
                <a:p>
                  <a:pPr algn="just"/>
                  <a:r>
                    <a:rPr lang="en-US" sz="2000" b="1" dirty="0">
                      <a:ln w="1905"/>
                      <a:solidFill>
                        <a:srgbClr val="020F52"/>
                      </a:solidFill>
                      <a:latin typeface="Arial" pitchFamily="34" charset="0"/>
                      <a:ea typeface="Adobe Ming Std L" pitchFamily="18" charset="-128"/>
                      <a:cs typeface="Arial" pitchFamily="34" charset="0"/>
                    </a:rPr>
                    <a:t>       LATEX PROFESSIONAL / ZERO VOC INTERIOR ACRYLIC LATEX</a:t>
                  </a:r>
                </a:p>
                <a:p>
                  <a:pPr algn="just"/>
                  <a:r>
                    <a:rPr lang="es-PA" sz="2000" dirty="0">
                      <a:ln w="1905"/>
                      <a:solidFill>
                        <a:srgbClr val="020F52"/>
                      </a:solidFill>
                      <a:latin typeface="Arial" pitchFamily="34" charset="0"/>
                      <a:ea typeface="Adobe Ming Std L" pitchFamily="18" charset="-128"/>
                      <a:cs typeface="Arial" pitchFamily="34" charset="0"/>
                    </a:rPr>
                    <a:t>La línea profesional que no solo tiene </a:t>
                  </a:r>
                  <a:r>
                    <a:rPr lang="es-PA" sz="2000" dirty="0" err="1">
                      <a:ln w="1905"/>
                      <a:solidFill>
                        <a:srgbClr val="020F52"/>
                      </a:solidFill>
                      <a:latin typeface="Arial" pitchFamily="34" charset="0"/>
                      <a:ea typeface="Adobe Ming Std L" pitchFamily="18" charset="-128"/>
                      <a:cs typeface="Arial" pitchFamily="34" charset="0"/>
                    </a:rPr>
                    <a:t>Zero</a:t>
                  </a:r>
                  <a:r>
                    <a:rPr lang="es-PA" sz="2000" dirty="0">
                      <a:ln w="1905"/>
                      <a:solidFill>
                        <a:srgbClr val="020F52"/>
                      </a:solidFill>
                      <a:latin typeface="Arial" pitchFamily="34" charset="0"/>
                      <a:ea typeface="Adobe Ming Std L" pitchFamily="18" charset="-128"/>
                      <a:cs typeface="Arial" pitchFamily="34" charset="0"/>
                    </a:rPr>
                    <a:t> VOC y bajo olor, sino que  también esta disponible en variedad de brillos y colores. Excelente cubrimiento y durabilidad superior</a:t>
                  </a:r>
                </a:p>
                <a:p>
                  <a:pPr algn="just"/>
                  <a:endParaRPr lang="en-US" sz="6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endParaRPr>
                </a:p>
                <a:p>
                  <a:pPr algn="just"/>
                  <a:r>
                    <a:rPr lang="en-US" sz="2000" b="1" dirty="0">
                      <a:ln w="1905"/>
                      <a:solidFill>
                        <a:srgbClr val="020F52"/>
                      </a:solidFill>
                      <a:latin typeface="Arial" pitchFamily="34" charset="0"/>
                      <a:ea typeface="Adobe Ming Std L" pitchFamily="18" charset="-128"/>
                      <a:cs typeface="Arial" pitchFamily="34" charset="0"/>
                    </a:rPr>
                    <a:t>      SUPER ENAMEL / HIGH QUALITY ENAMEL</a:t>
                  </a:r>
                </a:p>
                <a:p>
                  <a:pPr algn="just"/>
                  <a:r>
                    <a:rPr lang="es-PA" sz="2000" dirty="0">
                      <a:ln w="1905"/>
                      <a:solidFill>
                        <a:srgbClr val="020F52"/>
                      </a:solidFill>
                      <a:latin typeface="Arial" pitchFamily="34" charset="0"/>
                      <a:ea typeface="Adobe Ming Std L" pitchFamily="18" charset="-128"/>
                      <a:cs typeface="Arial" pitchFamily="34" charset="0"/>
                    </a:rPr>
                    <a:t>Excepcional adherencia, excelente fluidez y nivelación. Su cubrimiento en húmedo y seco hacen del súper esmalte una excelente alternativa para [puertas, marcos gabinetes y mueblería .</a:t>
                  </a:r>
                </a:p>
              </p:txBody>
            </p:sp>
            <p:sp>
              <p:nvSpPr>
                <p:cNvPr id="340" name="339 Elipse"/>
                <p:cNvSpPr/>
                <p:nvPr/>
              </p:nvSpPr>
              <p:spPr>
                <a:xfrm>
                  <a:off x="9828646" y="19652983"/>
                  <a:ext cx="342000" cy="342000"/>
                </a:xfrm>
                <a:prstGeom prst="ellipse">
                  <a:avLst/>
                </a:prstGeom>
                <a:solidFill>
                  <a:srgbClr val="FFC000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rPr>
                    <a:t>A</a:t>
                  </a:r>
                </a:p>
              </p:txBody>
            </p:sp>
            <p:sp>
              <p:nvSpPr>
                <p:cNvPr id="341" name="340 Elipse"/>
                <p:cNvSpPr/>
                <p:nvPr/>
              </p:nvSpPr>
              <p:spPr>
                <a:xfrm>
                  <a:off x="9865069" y="22466869"/>
                  <a:ext cx="342000" cy="342000"/>
                </a:xfrm>
                <a:prstGeom prst="ellipse">
                  <a:avLst/>
                </a:prstGeom>
                <a:solidFill>
                  <a:srgbClr val="FF0066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latin typeface="Arial" pitchFamily="34" charset="0"/>
                      <a:cs typeface="Arial" pitchFamily="34" charset="0"/>
                    </a:rPr>
                    <a:t>B</a:t>
                  </a:r>
                </a:p>
              </p:txBody>
            </p:sp>
            <p:sp>
              <p:nvSpPr>
                <p:cNvPr id="342" name="341 Elipse"/>
                <p:cNvSpPr/>
                <p:nvPr/>
              </p:nvSpPr>
              <p:spPr>
                <a:xfrm>
                  <a:off x="9842897" y="24314634"/>
                  <a:ext cx="342000" cy="342000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rPr>
                    <a:t>C</a:t>
                  </a:r>
                </a:p>
              </p:txBody>
            </p:sp>
          </p:grpSp>
          <p:sp>
            <p:nvSpPr>
              <p:cNvPr id="346" name="345 CuadroTexto"/>
              <p:cNvSpPr txBox="1"/>
              <p:nvPr/>
            </p:nvSpPr>
            <p:spPr>
              <a:xfrm>
                <a:off x="3843709" y="19298966"/>
                <a:ext cx="4177773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000" b="1" i="1" dirty="0">
                    <a:latin typeface="Arial" pitchFamily="34" charset="0"/>
                    <a:cs typeface="Arial" pitchFamily="34" charset="0"/>
                  </a:rPr>
                  <a:t>Interior finishes / </a:t>
                </a:r>
                <a:r>
                  <a:rPr lang="en-US" sz="3000" b="1" i="1" dirty="0" err="1">
                    <a:latin typeface="Arial" pitchFamily="34" charset="0"/>
                    <a:cs typeface="Arial" pitchFamily="34" charset="0"/>
                  </a:rPr>
                  <a:t>Interiores</a:t>
                </a:r>
                <a:endParaRPr lang="en-US" sz="3000" b="1" i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353" name="352 Grupo"/>
            <p:cNvGrpSpPr/>
            <p:nvPr/>
          </p:nvGrpSpPr>
          <p:grpSpPr>
            <a:xfrm>
              <a:off x="8424935" y="20044492"/>
              <a:ext cx="6120000" cy="6619826"/>
              <a:chOff x="14078922" y="19449378"/>
              <a:chExt cx="5057795" cy="6619826"/>
            </a:xfrm>
          </p:grpSpPr>
          <p:sp>
            <p:nvSpPr>
              <p:cNvPr id="343" name="342 Rectángulo"/>
              <p:cNvSpPr/>
              <p:nvPr/>
            </p:nvSpPr>
            <p:spPr>
              <a:xfrm>
                <a:off x="14097973" y="19449378"/>
                <a:ext cx="4968551" cy="6619826"/>
              </a:xfrm>
              <a:prstGeom prst="rect">
                <a:avLst/>
              </a:prstGeom>
              <a:noFill/>
            </p:spPr>
            <p:txBody>
              <a:bodyPr wrap="square" lIns="94046" tIns="47022" rIns="94046" bIns="47022">
                <a:spAutoFit/>
              </a:bodyPr>
              <a:lstStyle/>
              <a:p>
                <a:pPr algn="just"/>
                <a:r>
                  <a:rPr lang="en-US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      </a:t>
                </a:r>
                <a:r>
                  <a:rPr lang="en-US" sz="2000" b="1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DRY ERASE COATING</a:t>
                </a:r>
              </a:p>
              <a:p>
                <a:pPr algn="just"/>
                <a:r>
                  <a:rPr lang="es-PA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Te permite convertir cualquier pared en un pizarrón de marcadores sin sacrificar el color de la pared. Deja un acabado suave y duradero</a:t>
                </a:r>
              </a:p>
              <a:p>
                <a:pPr algn="just"/>
                <a:endParaRPr lang="en-US" sz="1200" dirty="0">
                  <a:ln w="1905"/>
                  <a:solidFill>
                    <a:srgbClr val="020F52"/>
                  </a:solidFill>
                  <a:latin typeface="Arial" pitchFamily="34" charset="0"/>
                  <a:ea typeface="Adobe Ming Std L" pitchFamily="18" charset="-128"/>
                  <a:cs typeface="Arial" pitchFamily="34" charset="0"/>
                </a:endParaRPr>
              </a:p>
              <a:p>
                <a:pPr algn="just"/>
                <a:endParaRPr lang="en-US" sz="2000" dirty="0">
                  <a:ln w="1905"/>
                  <a:solidFill>
                    <a:srgbClr val="020F52"/>
                  </a:solidFill>
                  <a:latin typeface="Arial" pitchFamily="34" charset="0"/>
                  <a:ea typeface="Adobe Ming Std L" pitchFamily="18" charset="-128"/>
                  <a:cs typeface="Arial" pitchFamily="34" charset="0"/>
                </a:endParaRPr>
              </a:p>
              <a:p>
                <a:pPr algn="just"/>
                <a:endParaRPr lang="en-US" sz="2000" dirty="0">
                  <a:ln w="1905"/>
                  <a:solidFill>
                    <a:srgbClr val="020F52"/>
                  </a:solidFill>
                  <a:latin typeface="Arial" pitchFamily="34" charset="0"/>
                  <a:ea typeface="Adobe Ming Std L" pitchFamily="18" charset="-128"/>
                  <a:cs typeface="Arial" pitchFamily="34" charset="0"/>
                </a:endParaRPr>
              </a:p>
              <a:p>
                <a:pPr algn="just"/>
                <a:r>
                  <a:rPr lang="en-US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      </a:t>
                </a:r>
                <a:r>
                  <a:rPr lang="en-US" sz="2000" b="1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AYAPOXI 47 / Catalyzed epoxy enamel</a:t>
                </a:r>
              </a:p>
              <a:p>
                <a:pPr algn="just"/>
                <a:r>
                  <a:rPr lang="es-PA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Recubrimiento de altas prestaciones que es extremadamente duro y fuerte con excepcional resistencia a la abrasión,. Impacto corrosión. Agentes químicos y rallado.</a:t>
                </a:r>
                <a:endParaRPr lang="en-US" sz="2000" dirty="0">
                  <a:ln w="1905"/>
                  <a:solidFill>
                    <a:srgbClr val="020F52"/>
                  </a:solidFill>
                  <a:latin typeface="Arial" pitchFamily="34" charset="0"/>
                  <a:ea typeface="Adobe Ming Std L" pitchFamily="18" charset="-128"/>
                  <a:cs typeface="Arial" pitchFamily="34" charset="0"/>
                </a:endParaRPr>
              </a:p>
              <a:p>
                <a:pPr algn="just"/>
                <a:endParaRPr lang="en-US" sz="600" dirty="0">
                  <a:ln w="1905"/>
                  <a:solidFill>
                    <a:srgbClr val="020F52"/>
                  </a:solidFill>
                  <a:latin typeface="Arial" pitchFamily="34" charset="0"/>
                  <a:ea typeface="Adobe Ming Std L" pitchFamily="18" charset="-128"/>
                  <a:cs typeface="Arial" pitchFamily="34" charset="0"/>
                </a:endParaRPr>
              </a:p>
              <a:p>
                <a:pPr algn="just"/>
                <a:r>
                  <a:rPr lang="en-US" sz="2000" b="1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      AYAKRON 49A / ONE COMPONENT ACRILIC POLIURETHANE</a:t>
                </a:r>
              </a:p>
              <a:p>
                <a:pPr algn="just"/>
                <a:r>
                  <a:rPr lang="es-PA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Recubrimiento de fácil aplicación para áreas comerciales. Acrílico de altas prestaciones para uso interior y exterior con excepcional resistencia a la corrosión y esa secamiento rápido. </a:t>
                </a:r>
              </a:p>
              <a:p>
                <a:pPr algn="just"/>
                <a:endParaRPr lang="en-US" sz="600" dirty="0">
                  <a:ln w="1905"/>
                  <a:solidFill>
                    <a:srgbClr val="020F52"/>
                  </a:solidFill>
                  <a:latin typeface="Arial" pitchFamily="34" charset="0"/>
                  <a:ea typeface="Adobe Ming Std L" pitchFamily="18" charset="-128"/>
                  <a:cs typeface="Arial" pitchFamily="34" charset="0"/>
                </a:endParaRPr>
              </a:p>
              <a:p>
                <a:pPr algn="just"/>
                <a:r>
                  <a:rPr lang="en-US" sz="2000" b="1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      AYAHIBRID / WB-SB PRE CATALIZED EPOXY</a:t>
                </a:r>
              </a:p>
              <a:p>
                <a:pPr algn="just"/>
                <a:r>
                  <a:rPr lang="es-PA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Fuerza y durabilidad en un recubrimiento de un</a:t>
                </a:r>
              </a:p>
            </p:txBody>
          </p:sp>
          <p:sp>
            <p:nvSpPr>
              <p:cNvPr id="344" name="343 Elipse"/>
              <p:cNvSpPr/>
              <p:nvPr/>
            </p:nvSpPr>
            <p:spPr>
              <a:xfrm>
                <a:off x="14135435" y="19457019"/>
                <a:ext cx="342000" cy="342000"/>
              </a:xfrm>
              <a:prstGeom prst="ellipse">
                <a:avLst/>
              </a:prstGeom>
              <a:solidFill>
                <a:srgbClr val="92D05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D</a:t>
                </a:r>
              </a:p>
            </p:txBody>
          </p:sp>
          <p:sp>
            <p:nvSpPr>
              <p:cNvPr id="347" name="346 CuadroTexto"/>
              <p:cNvSpPr txBox="1"/>
              <p:nvPr/>
            </p:nvSpPr>
            <p:spPr>
              <a:xfrm>
                <a:off x="14078922" y="20809975"/>
                <a:ext cx="5057795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000" b="1" i="1" dirty="0">
                    <a:latin typeface="Arial" pitchFamily="34" charset="0"/>
                    <a:cs typeface="Arial" pitchFamily="34" charset="0"/>
                  </a:rPr>
                  <a:t>High Performance finishes</a:t>
                </a:r>
              </a:p>
            </p:txBody>
          </p:sp>
          <p:sp>
            <p:nvSpPr>
              <p:cNvPr id="349" name="348 Elipse"/>
              <p:cNvSpPr/>
              <p:nvPr/>
            </p:nvSpPr>
            <p:spPr>
              <a:xfrm>
                <a:off x="14133340" y="21433952"/>
                <a:ext cx="342000" cy="342000"/>
              </a:xfrm>
              <a:prstGeom prst="ellipse">
                <a:avLst/>
              </a:prstGeom>
              <a:solidFill>
                <a:srgbClr val="0033CC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latin typeface="Arial" pitchFamily="34" charset="0"/>
                    <a:cs typeface="Arial" pitchFamily="34" charset="0"/>
                  </a:rPr>
                  <a:t>E</a:t>
                </a:r>
              </a:p>
            </p:txBody>
          </p:sp>
          <p:sp>
            <p:nvSpPr>
              <p:cNvPr id="350" name="349 Elipse"/>
              <p:cNvSpPr/>
              <p:nvPr/>
            </p:nvSpPr>
            <p:spPr>
              <a:xfrm>
                <a:off x="14130831" y="23110916"/>
                <a:ext cx="342000" cy="342000"/>
              </a:xfrm>
              <a:prstGeom prst="ellipse">
                <a:avLst/>
              </a:prstGeom>
              <a:solidFill>
                <a:srgbClr val="7030A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latin typeface="Arial" pitchFamily="34" charset="0"/>
                    <a:cs typeface="Arial" pitchFamily="34" charset="0"/>
                  </a:rPr>
                  <a:t>F</a:t>
                </a:r>
              </a:p>
            </p:txBody>
          </p:sp>
          <p:sp>
            <p:nvSpPr>
              <p:cNvPr id="352" name="351 Elipse"/>
              <p:cNvSpPr/>
              <p:nvPr/>
            </p:nvSpPr>
            <p:spPr>
              <a:xfrm>
                <a:off x="14152843" y="24997626"/>
                <a:ext cx="342000" cy="342000"/>
              </a:xfrm>
              <a:prstGeom prst="ellipse">
                <a:avLst/>
              </a:prstGeom>
              <a:solidFill>
                <a:srgbClr val="00B05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latin typeface="Arial" pitchFamily="34" charset="0"/>
                    <a:cs typeface="Arial" pitchFamily="34" charset="0"/>
                  </a:rPr>
                  <a:t>G</a:t>
                </a:r>
              </a:p>
            </p:txBody>
          </p:sp>
        </p:grpSp>
        <p:grpSp>
          <p:nvGrpSpPr>
            <p:cNvPr id="364" name="363 Grupo"/>
            <p:cNvGrpSpPr/>
            <p:nvPr/>
          </p:nvGrpSpPr>
          <p:grpSpPr>
            <a:xfrm>
              <a:off x="15122399" y="19994983"/>
              <a:ext cx="6120000" cy="6619826"/>
              <a:chOff x="19354557" y="19346911"/>
              <a:chExt cx="4968551" cy="6619826"/>
            </a:xfrm>
          </p:grpSpPr>
          <p:sp>
            <p:nvSpPr>
              <p:cNvPr id="355" name="354 Rectángulo"/>
              <p:cNvSpPr/>
              <p:nvPr/>
            </p:nvSpPr>
            <p:spPr>
              <a:xfrm>
                <a:off x="19354557" y="19346911"/>
                <a:ext cx="4968551" cy="6619826"/>
              </a:xfrm>
              <a:prstGeom prst="rect">
                <a:avLst/>
              </a:prstGeom>
              <a:noFill/>
            </p:spPr>
            <p:txBody>
              <a:bodyPr wrap="square" lIns="94046" tIns="47022" rIns="94046" bIns="47022">
                <a:spAutoFit/>
              </a:bodyPr>
              <a:lstStyle/>
              <a:p>
                <a:pPr algn="just"/>
                <a:r>
                  <a:rPr lang="es-PA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solo componente. Resiste a la mayoría de los limpiadores comerciales y tiene excelente resistencia a las manchas y rayones</a:t>
                </a:r>
              </a:p>
              <a:p>
                <a:pPr algn="just"/>
                <a:endParaRPr lang="en-US" sz="800" dirty="0">
                  <a:ln w="1905"/>
                  <a:solidFill>
                    <a:srgbClr val="020F52"/>
                  </a:solidFill>
                  <a:latin typeface="Arial" pitchFamily="34" charset="0"/>
                  <a:ea typeface="Adobe Ming Std L" pitchFamily="18" charset="-128"/>
                  <a:cs typeface="Arial" pitchFamily="34" charset="0"/>
                </a:endParaRPr>
              </a:p>
              <a:p>
                <a:pPr algn="just"/>
                <a:r>
                  <a:rPr lang="en-US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      </a:t>
                </a:r>
                <a:r>
                  <a:rPr lang="en-US" sz="2000" b="1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AYAPOXI 83 TL / HIGH PERFORMANCE EPOXY</a:t>
                </a:r>
              </a:p>
              <a:p>
                <a:pPr algn="just"/>
                <a:r>
                  <a:rPr lang="es-PA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Es un recubrimiento extremadamente fuerte y duro, con excelente durabilidad y resistencia química.. Aplíquelo directamente sobre el metal para una  excelente resistencia a  la corrosión. Es Altos sólidos y alto cuerpo, muy lavable y resiste manchas</a:t>
                </a:r>
              </a:p>
              <a:p>
                <a:pPr algn="just"/>
                <a:endParaRPr lang="en-US" sz="800" dirty="0">
                  <a:ln w="1905"/>
                  <a:solidFill>
                    <a:srgbClr val="020F52"/>
                  </a:solidFill>
                  <a:latin typeface="Arial" pitchFamily="34" charset="0"/>
                  <a:ea typeface="Adobe Ming Std L" pitchFamily="18" charset="-128"/>
                  <a:cs typeface="Arial" pitchFamily="34" charset="0"/>
                </a:endParaRPr>
              </a:p>
              <a:p>
                <a:pPr algn="just"/>
                <a:r>
                  <a:rPr lang="en-US" sz="2000" b="1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      AYALKYD MC  /URETHANE ALKYD ENAMEL</a:t>
                </a:r>
              </a:p>
              <a:p>
                <a:pPr algn="just"/>
                <a:r>
                  <a:rPr lang="es-PA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Es un esmalte de mantenimiento de uso general, fortificado con resina uretano, para mayor flexibilidad y durabilidad. Provee buena retención de color y brillo en exteriores, resistente a manchas y deja un acabado suave y elegante</a:t>
                </a:r>
                <a:r>
                  <a:rPr lang="en-US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, </a:t>
                </a:r>
              </a:p>
              <a:p>
                <a:pPr algn="just"/>
                <a:endParaRPr lang="en-US" sz="800" dirty="0">
                  <a:ln w="1905"/>
                  <a:solidFill>
                    <a:srgbClr val="020F52"/>
                  </a:solidFill>
                  <a:latin typeface="Arial" pitchFamily="34" charset="0"/>
                  <a:ea typeface="Adobe Ming Std L" pitchFamily="18" charset="-128"/>
                  <a:cs typeface="Arial" pitchFamily="34" charset="0"/>
                </a:endParaRPr>
              </a:p>
              <a:p>
                <a:pPr algn="just"/>
                <a:r>
                  <a:rPr lang="en-US" sz="2000" b="1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      AYAKRON 66 HS / HIGH SOLIDS 2 K POLIURETHANE</a:t>
                </a:r>
              </a:p>
              <a:p>
                <a:pPr algn="just"/>
                <a:r>
                  <a:rPr lang="es-PA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El mas alto estándar en un poliuretano acrílico de dos componentes con excelente prestación sobre</a:t>
                </a:r>
                <a:endParaRPr lang="es-PA" sz="2000" b="1" dirty="0">
                  <a:ln w="1905"/>
                  <a:solidFill>
                    <a:srgbClr val="020F52"/>
                  </a:solidFill>
                  <a:latin typeface="Arial" pitchFamily="34" charset="0"/>
                  <a:ea typeface="Adobe Ming Std L" pitchFamily="18" charset="-128"/>
                  <a:cs typeface="Arial" pitchFamily="34" charset="0"/>
                </a:endParaRPr>
              </a:p>
            </p:txBody>
          </p:sp>
          <p:sp>
            <p:nvSpPr>
              <p:cNvPr id="361" name="360 Elipse"/>
              <p:cNvSpPr/>
              <p:nvPr/>
            </p:nvSpPr>
            <p:spPr>
              <a:xfrm>
                <a:off x="19401725" y="20370789"/>
                <a:ext cx="342000" cy="342000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latin typeface="Arial" pitchFamily="34" charset="0"/>
                    <a:cs typeface="Arial" pitchFamily="34" charset="0"/>
                  </a:rPr>
                  <a:t>H</a:t>
                </a:r>
              </a:p>
            </p:txBody>
          </p:sp>
          <p:sp>
            <p:nvSpPr>
              <p:cNvPr id="362" name="361 Elipse"/>
              <p:cNvSpPr>
                <a:spLocks/>
              </p:cNvSpPr>
              <p:nvPr/>
            </p:nvSpPr>
            <p:spPr>
              <a:xfrm>
                <a:off x="19380926" y="22640229"/>
                <a:ext cx="342000" cy="342000"/>
              </a:xfrm>
              <a:prstGeom prst="ellipse">
                <a:avLst/>
              </a:prstGeom>
              <a:solidFill>
                <a:srgbClr val="CC990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I</a:t>
                </a:r>
              </a:p>
            </p:txBody>
          </p:sp>
          <p:sp>
            <p:nvSpPr>
              <p:cNvPr id="363" name="362 Elipse"/>
              <p:cNvSpPr/>
              <p:nvPr/>
            </p:nvSpPr>
            <p:spPr>
              <a:xfrm>
                <a:off x="19396484" y="24603495"/>
                <a:ext cx="342000" cy="3420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latin typeface="Arial" pitchFamily="34" charset="0"/>
                    <a:cs typeface="Arial" pitchFamily="34" charset="0"/>
                  </a:rPr>
                  <a:t>J</a:t>
                </a:r>
              </a:p>
            </p:txBody>
          </p:sp>
        </p:grpSp>
        <p:grpSp>
          <p:nvGrpSpPr>
            <p:cNvPr id="374" name="373 Grupo"/>
            <p:cNvGrpSpPr/>
            <p:nvPr/>
          </p:nvGrpSpPr>
          <p:grpSpPr>
            <a:xfrm>
              <a:off x="22826534" y="19922975"/>
              <a:ext cx="6120000" cy="6681381"/>
              <a:chOff x="24753341" y="19346911"/>
              <a:chExt cx="4968551" cy="6681381"/>
            </a:xfrm>
          </p:grpSpPr>
          <p:sp>
            <p:nvSpPr>
              <p:cNvPr id="366" name="365 Rectángulo"/>
              <p:cNvSpPr/>
              <p:nvPr/>
            </p:nvSpPr>
            <p:spPr>
              <a:xfrm>
                <a:off x="24753341" y="19346911"/>
                <a:ext cx="4968551" cy="6681381"/>
              </a:xfrm>
              <a:prstGeom prst="rect">
                <a:avLst/>
              </a:prstGeom>
              <a:noFill/>
            </p:spPr>
            <p:txBody>
              <a:bodyPr wrap="square" lIns="94046" tIns="47022" rIns="94046" bIns="47022">
                <a:spAutoFit/>
              </a:bodyPr>
              <a:lstStyle/>
              <a:p>
                <a:pPr algn="just"/>
                <a:r>
                  <a:rPr lang="es-PA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metal, concreto o mampostería. Auto imprimante directamente sobre múltiples superficies con cubrimiento de una sola mano y adherencia. Excelente retención de color y brillo en exteriores</a:t>
                </a:r>
                <a:r>
                  <a:rPr lang="en-US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. </a:t>
                </a:r>
              </a:p>
              <a:p>
                <a:pPr algn="just"/>
                <a:endParaRPr lang="en-US" sz="800" dirty="0">
                  <a:ln w="1905"/>
                  <a:solidFill>
                    <a:srgbClr val="020F52"/>
                  </a:solidFill>
                  <a:latin typeface="Arial" pitchFamily="34" charset="0"/>
                  <a:ea typeface="Adobe Ming Std L" pitchFamily="18" charset="-128"/>
                  <a:cs typeface="Arial" pitchFamily="34" charset="0"/>
                </a:endParaRPr>
              </a:p>
              <a:p>
                <a:pPr algn="just"/>
                <a:r>
                  <a:rPr lang="en-US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      </a:t>
                </a:r>
                <a:r>
                  <a:rPr lang="en-US" sz="2000" b="1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AYASHIELD DRY FALL / WATERBORNE ACRYLIC DRY FALL</a:t>
                </a:r>
              </a:p>
              <a:p>
                <a:pPr algn="just"/>
                <a:r>
                  <a:rPr lang="es-PA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Al secar deja un polvillo fácil de remover en una distancia de 10 pies. Excelente cubrimiento y cumple con la mayoría de las regulaciones de VOC y bajo olor</a:t>
                </a:r>
              </a:p>
              <a:p>
                <a:pPr algn="just"/>
                <a:endParaRPr lang="en-US" sz="2000" dirty="0">
                  <a:ln w="1905"/>
                  <a:solidFill>
                    <a:srgbClr val="020F52"/>
                  </a:solidFill>
                  <a:latin typeface="Arial" pitchFamily="34" charset="0"/>
                  <a:ea typeface="Adobe Ming Std L" pitchFamily="18" charset="-128"/>
                  <a:cs typeface="Arial" pitchFamily="34" charset="0"/>
                </a:endParaRPr>
              </a:p>
              <a:p>
                <a:pPr algn="just"/>
                <a:r>
                  <a:rPr lang="en-US" sz="12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  </a:t>
                </a:r>
              </a:p>
              <a:p>
                <a:pPr algn="just"/>
                <a:endParaRPr lang="en-US" sz="800" dirty="0">
                  <a:ln w="1905"/>
                  <a:solidFill>
                    <a:srgbClr val="020F52"/>
                  </a:solidFill>
                  <a:latin typeface="Arial" pitchFamily="34" charset="0"/>
                  <a:ea typeface="Adobe Ming Std L" pitchFamily="18" charset="-128"/>
                  <a:cs typeface="Arial" pitchFamily="34" charset="0"/>
                </a:endParaRPr>
              </a:p>
              <a:p>
                <a:pPr algn="just"/>
                <a:r>
                  <a:rPr lang="en-US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      </a:t>
                </a:r>
                <a:r>
                  <a:rPr lang="en-US" sz="2000" b="1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TRIPLEX LATEX / EXTERIOR HYDROPHOBIC </a:t>
                </a:r>
                <a:r>
                  <a:rPr lang="es-PA" sz="2000" b="1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100 % ACRYLIC</a:t>
                </a:r>
              </a:p>
              <a:p>
                <a:pPr algn="just"/>
                <a:r>
                  <a:rPr lang="es-PA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El mas alto estándar en una acrílica base de agua, formulado con componentes de Nano-</a:t>
                </a:r>
                <a:r>
                  <a:rPr lang="es-PA" sz="2000" dirty="0" err="1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Tech</a:t>
                </a:r>
                <a:r>
                  <a:rPr lang="es-PA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 para lograr una película gruesa, flexible, con excelente cubrimiento y protección contra ampollas, pelado y desconchado. Provee una resistente barrera contra los hongos, siendo un auto imprimante y sellador contra el agua,  encapsulando la superficie pintada.</a:t>
                </a:r>
              </a:p>
            </p:txBody>
          </p:sp>
          <p:sp>
            <p:nvSpPr>
              <p:cNvPr id="370" name="369 Elipse"/>
              <p:cNvSpPr/>
              <p:nvPr/>
            </p:nvSpPr>
            <p:spPr>
              <a:xfrm>
                <a:off x="24811802" y="20681155"/>
                <a:ext cx="342000" cy="342000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latin typeface="Arial" pitchFamily="34" charset="0"/>
                    <a:cs typeface="Arial" pitchFamily="34" charset="0"/>
                  </a:rPr>
                  <a:t>K</a:t>
                </a:r>
              </a:p>
            </p:txBody>
          </p:sp>
          <p:sp>
            <p:nvSpPr>
              <p:cNvPr id="371" name="370 CuadroTexto"/>
              <p:cNvSpPr txBox="1"/>
              <p:nvPr/>
            </p:nvSpPr>
            <p:spPr>
              <a:xfrm>
                <a:off x="24753341" y="22537329"/>
                <a:ext cx="4383395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000" b="1" i="1" dirty="0">
                    <a:latin typeface="Arial" pitchFamily="34" charset="0"/>
                    <a:cs typeface="Arial" pitchFamily="34" charset="0"/>
                  </a:rPr>
                  <a:t>Exterior finishes / </a:t>
                </a:r>
                <a:r>
                  <a:rPr lang="en-US" sz="3000" b="1" i="1" dirty="0" err="1">
                    <a:latin typeface="Arial" pitchFamily="34" charset="0"/>
                    <a:cs typeface="Arial" pitchFamily="34" charset="0"/>
                  </a:rPr>
                  <a:t>Exteriores</a:t>
                </a:r>
                <a:endParaRPr lang="en-US" sz="3000" b="1" i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3" name="372 Elipse"/>
              <p:cNvSpPr/>
              <p:nvPr/>
            </p:nvSpPr>
            <p:spPr>
              <a:xfrm>
                <a:off x="24804077" y="23091327"/>
                <a:ext cx="342000" cy="342000"/>
              </a:xfrm>
              <a:prstGeom prst="ellipse">
                <a:avLst/>
              </a:prstGeom>
              <a:solidFill>
                <a:srgbClr val="C0000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latin typeface="Arial" pitchFamily="34" charset="0"/>
                    <a:cs typeface="Arial" pitchFamily="34" charset="0"/>
                  </a:rPr>
                  <a:t>L</a:t>
                </a:r>
              </a:p>
            </p:txBody>
          </p:sp>
        </p:grpSp>
        <p:grpSp>
          <p:nvGrpSpPr>
            <p:cNvPr id="383" name="382 Grupo"/>
            <p:cNvGrpSpPr/>
            <p:nvPr/>
          </p:nvGrpSpPr>
          <p:grpSpPr>
            <a:xfrm>
              <a:off x="29523279" y="19850967"/>
              <a:ext cx="6120000" cy="6896824"/>
              <a:chOff x="30081934" y="19274903"/>
              <a:chExt cx="4968551" cy="6896824"/>
            </a:xfrm>
          </p:grpSpPr>
          <p:sp>
            <p:nvSpPr>
              <p:cNvPr id="377" name="376 Rectángulo"/>
              <p:cNvSpPr/>
              <p:nvPr/>
            </p:nvSpPr>
            <p:spPr>
              <a:xfrm>
                <a:off x="30081934" y="19274903"/>
                <a:ext cx="4968551" cy="6896824"/>
              </a:xfrm>
              <a:prstGeom prst="rect">
                <a:avLst/>
              </a:prstGeom>
              <a:noFill/>
            </p:spPr>
            <p:txBody>
              <a:bodyPr wrap="square" lIns="94046" tIns="47022" rIns="94046" bIns="47022">
                <a:spAutoFit/>
              </a:bodyPr>
              <a:lstStyle/>
              <a:p>
                <a:pPr algn="just"/>
                <a:endParaRPr lang="en-US" sz="800" dirty="0">
                  <a:ln w="1905"/>
                  <a:solidFill>
                    <a:srgbClr val="020F52"/>
                  </a:solidFill>
                  <a:latin typeface="Arial" pitchFamily="34" charset="0"/>
                  <a:ea typeface="Adobe Ming Std L" pitchFamily="18" charset="-128"/>
                  <a:cs typeface="Arial" pitchFamily="34" charset="0"/>
                </a:endParaRPr>
              </a:p>
              <a:p>
                <a:pPr algn="just"/>
                <a:r>
                  <a:rPr lang="en-US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      </a:t>
                </a:r>
                <a:r>
                  <a:rPr lang="en-US" sz="2000" b="1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AYASHIELD XP / ACRYLIC EXTERIOR LATEX</a:t>
                </a:r>
              </a:p>
              <a:p>
                <a:pPr algn="just"/>
                <a:r>
                  <a:rPr lang="es-PA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Provee alto cubrimiento y durabilidad con fácil aplicación. Con AYASHIELD XP el paso de la lluvia o rocío no degrada o desmejora la calidad del trabajo, porque esta especialmente diseñada con componentes repelentes de humedad que resisten la humedad mas rápidamente que los recubrimientos para exteriores tradicionales. </a:t>
                </a:r>
              </a:p>
              <a:p>
                <a:pPr algn="just"/>
                <a:endParaRPr lang="en-US" sz="800" dirty="0">
                  <a:ln w="1905"/>
                  <a:solidFill>
                    <a:srgbClr val="020F52"/>
                  </a:solidFill>
                  <a:latin typeface="Arial" pitchFamily="34" charset="0"/>
                  <a:ea typeface="Adobe Ming Std L" pitchFamily="18" charset="-128"/>
                  <a:cs typeface="Arial" pitchFamily="34" charset="0"/>
                </a:endParaRPr>
              </a:p>
              <a:p>
                <a:pPr algn="just"/>
                <a:r>
                  <a:rPr lang="en-US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      </a:t>
                </a:r>
                <a:r>
                  <a:rPr lang="en-US" sz="2000" b="1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SUPER PREMIUM EXTERIOR LATEX /  HIGH BUILD ACRYLIC</a:t>
                </a:r>
              </a:p>
              <a:p>
                <a:pPr algn="just"/>
                <a:r>
                  <a:rPr lang="es-PA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Este recubrimiento de aplicación directa al concreto o mampostería.  Diseñado para cubrir en una mano menos,  sin necesidad de imprimación adicional . Utiliza una tecnología privada súper Premium que resiste el álcali, la eflorescencia y es bajo VOC  y bajo olor.</a:t>
                </a:r>
              </a:p>
              <a:p>
                <a:pPr algn="just"/>
                <a:endParaRPr lang="en-US" sz="1800" dirty="0">
                  <a:ln w="1905"/>
                  <a:solidFill>
                    <a:srgbClr val="020F52"/>
                  </a:solidFill>
                  <a:latin typeface="Arial" pitchFamily="34" charset="0"/>
                  <a:ea typeface="Adobe Ming Std L" pitchFamily="18" charset="-128"/>
                  <a:cs typeface="Arial" pitchFamily="34" charset="0"/>
                </a:endParaRPr>
              </a:p>
              <a:p>
                <a:pPr algn="just"/>
                <a:endParaRPr lang="en-US" sz="2000" dirty="0">
                  <a:ln w="1905"/>
                  <a:solidFill>
                    <a:srgbClr val="020F52"/>
                  </a:solidFill>
                  <a:latin typeface="Arial" pitchFamily="34" charset="0"/>
                  <a:ea typeface="Adobe Ming Std L" pitchFamily="18" charset="-128"/>
                  <a:cs typeface="Arial" pitchFamily="34" charset="0"/>
                </a:endParaRPr>
              </a:p>
              <a:p>
                <a:pPr algn="just"/>
                <a:endParaRPr lang="en-US" sz="800" dirty="0">
                  <a:ln w="1905"/>
                  <a:solidFill>
                    <a:srgbClr val="020F52"/>
                  </a:solidFill>
                  <a:latin typeface="Arial" pitchFamily="34" charset="0"/>
                  <a:ea typeface="Adobe Ming Std L" pitchFamily="18" charset="-128"/>
                  <a:cs typeface="Arial" pitchFamily="34" charset="0"/>
                </a:endParaRPr>
              </a:p>
              <a:p>
                <a:pPr algn="just"/>
                <a:r>
                  <a:rPr lang="en-US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      </a:t>
                </a:r>
                <a:r>
                  <a:rPr lang="en-US" sz="2000" b="1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AYAPOXI FLOOR COATINGS /  AMINE CURE EPOXY COATING </a:t>
                </a:r>
              </a:p>
              <a:p>
                <a:pPr algn="just"/>
                <a:r>
                  <a:rPr lang="es-PA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Provee excelente cubrimiento y durabilidad con</a:t>
                </a:r>
                <a:endParaRPr lang="es-PA" sz="2000" b="1" dirty="0">
                  <a:ln w="1905"/>
                  <a:solidFill>
                    <a:srgbClr val="020F52"/>
                  </a:solidFill>
                  <a:latin typeface="Arial" pitchFamily="34" charset="0"/>
                  <a:ea typeface="Adobe Ming Std L" pitchFamily="18" charset="-128"/>
                  <a:cs typeface="Arial" pitchFamily="34" charset="0"/>
                </a:endParaRPr>
              </a:p>
            </p:txBody>
          </p:sp>
          <p:sp>
            <p:nvSpPr>
              <p:cNvPr id="381" name="380 Elipse"/>
              <p:cNvSpPr/>
              <p:nvPr/>
            </p:nvSpPr>
            <p:spPr>
              <a:xfrm>
                <a:off x="30112866" y="19417909"/>
                <a:ext cx="342000" cy="342000"/>
              </a:xfrm>
              <a:prstGeom prst="ellipse">
                <a:avLst/>
              </a:prstGeom>
              <a:solidFill>
                <a:srgbClr val="7030A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latin typeface="Arial" pitchFamily="34" charset="0"/>
                    <a:cs typeface="Arial" pitchFamily="34" charset="0"/>
                  </a:rPr>
                  <a:t>M</a:t>
                </a:r>
              </a:p>
            </p:txBody>
          </p:sp>
          <p:sp>
            <p:nvSpPr>
              <p:cNvPr id="382" name="381 Elipse"/>
              <p:cNvSpPr/>
              <p:nvPr/>
            </p:nvSpPr>
            <p:spPr>
              <a:xfrm>
                <a:off x="30145355" y="21957239"/>
                <a:ext cx="342000" cy="342000"/>
              </a:xfrm>
              <a:prstGeom prst="ellipse">
                <a:avLst/>
              </a:prstGeom>
              <a:solidFill>
                <a:srgbClr val="00B0F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N</a:t>
                </a:r>
              </a:p>
            </p:txBody>
          </p:sp>
        </p:grpSp>
        <p:sp>
          <p:nvSpPr>
            <p:cNvPr id="388" name="387 CuadroTexto"/>
            <p:cNvSpPr txBox="1"/>
            <p:nvPr/>
          </p:nvSpPr>
          <p:spPr>
            <a:xfrm>
              <a:off x="29645859" y="25129617"/>
              <a:ext cx="5189241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b="1" i="1" dirty="0">
                  <a:latin typeface="Arial" pitchFamily="34" charset="0"/>
                  <a:cs typeface="Arial" pitchFamily="34" charset="0"/>
                </a:rPr>
                <a:t>Floor Coatings / Para Pisos</a:t>
              </a:r>
            </a:p>
          </p:txBody>
        </p:sp>
        <p:sp>
          <p:nvSpPr>
            <p:cNvPr id="390" name="389 Elipse"/>
            <p:cNvSpPr/>
            <p:nvPr/>
          </p:nvSpPr>
          <p:spPr>
            <a:xfrm>
              <a:off x="29637391" y="25702665"/>
              <a:ext cx="342000" cy="342000"/>
            </a:xfrm>
            <a:prstGeom prst="ellipse">
              <a:avLst/>
            </a:prstGeom>
            <a:solidFill>
              <a:srgbClr val="FF3300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latin typeface="Arial" pitchFamily="34" charset="0"/>
                  <a:cs typeface="Arial" pitchFamily="34" charset="0"/>
                </a:rPr>
                <a:t>O</a:t>
              </a:r>
            </a:p>
          </p:txBody>
        </p:sp>
        <p:grpSp>
          <p:nvGrpSpPr>
            <p:cNvPr id="393" name="392 Grupo"/>
            <p:cNvGrpSpPr/>
            <p:nvPr/>
          </p:nvGrpSpPr>
          <p:grpSpPr>
            <a:xfrm>
              <a:off x="36148015" y="19922975"/>
              <a:ext cx="6120000" cy="7235379"/>
              <a:chOff x="33394302" y="19346911"/>
              <a:chExt cx="4968551" cy="7235379"/>
            </a:xfrm>
          </p:grpSpPr>
          <p:sp>
            <p:nvSpPr>
              <p:cNvPr id="385" name="384 Rectángulo"/>
              <p:cNvSpPr/>
              <p:nvPr/>
            </p:nvSpPr>
            <p:spPr>
              <a:xfrm>
                <a:off x="33394302" y="19346911"/>
                <a:ext cx="4968551" cy="7235379"/>
              </a:xfrm>
              <a:prstGeom prst="rect">
                <a:avLst/>
              </a:prstGeom>
              <a:noFill/>
            </p:spPr>
            <p:txBody>
              <a:bodyPr wrap="square" lIns="94046" tIns="47022" rIns="94046" bIns="47022">
                <a:spAutoFit/>
              </a:bodyPr>
              <a:lstStyle/>
              <a:p>
                <a:pPr algn="just"/>
                <a:r>
                  <a:rPr lang="es-PA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fácil aplicación.  Al curar ofrece un acabado duro  Ideal en áreas de alto trafico o muchas exigencias de fricción. Es  fuerte, resistente a golpes y a la alta  abrasión.  </a:t>
                </a:r>
                <a:endParaRPr lang="en-US" sz="1800" dirty="0">
                  <a:ln w="1905"/>
                  <a:solidFill>
                    <a:srgbClr val="020F52"/>
                  </a:solidFill>
                  <a:latin typeface="Arial" pitchFamily="34" charset="0"/>
                  <a:ea typeface="Adobe Ming Std L" pitchFamily="18" charset="-128"/>
                  <a:cs typeface="Arial" pitchFamily="34" charset="0"/>
                </a:endParaRPr>
              </a:p>
              <a:p>
                <a:pPr algn="just"/>
                <a:endParaRPr lang="en-US" sz="700" dirty="0">
                  <a:ln w="1905"/>
                  <a:solidFill>
                    <a:srgbClr val="020F52"/>
                  </a:solidFill>
                  <a:latin typeface="Arial" pitchFamily="34" charset="0"/>
                  <a:ea typeface="Adobe Ming Std L" pitchFamily="18" charset="-128"/>
                  <a:cs typeface="Arial" pitchFamily="34" charset="0"/>
                </a:endParaRPr>
              </a:p>
              <a:p>
                <a:pPr algn="just"/>
                <a:r>
                  <a:rPr lang="en-US" sz="18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      </a:t>
                </a:r>
                <a:r>
                  <a:rPr lang="en-US" sz="1800" b="1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 </a:t>
                </a:r>
                <a:r>
                  <a:rPr lang="en-US" sz="2000" b="1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AYAPOXY HS FLOOR COATING / HIGH SOLIDS EPOXY POLIAMIDE</a:t>
                </a:r>
                <a:endParaRPr lang="en-US" sz="1800" b="1" dirty="0">
                  <a:ln w="1905"/>
                  <a:solidFill>
                    <a:srgbClr val="020F52"/>
                  </a:solidFill>
                  <a:latin typeface="Arial" pitchFamily="34" charset="0"/>
                  <a:ea typeface="Adobe Ming Std L" pitchFamily="18" charset="-128"/>
                  <a:cs typeface="Arial" pitchFamily="34" charset="0"/>
                </a:endParaRPr>
              </a:p>
              <a:p>
                <a:pPr algn="just"/>
                <a:r>
                  <a:rPr lang="es-PA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Amplio rango de imprimadores y acabados epoxis de altos sólidos para áreas de alto trafico combinando lo estético con las altas prestaciones</a:t>
                </a:r>
                <a:r>
                  <a:rPr lang="en-US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. </a:t>
                </a:r>
              </a:p>
              <a:p>
                <a:pPr algn="just"/>
                <a:endParaRPr lang="en-US" sz="700" b="1" dirty="0">
                  <a:ln w="1905"/>
                  <a:solidFill>
                    <a:srgbClr val="020F52"/>
                  </a:solidFill>
                  <a:latin typeface="Arial" pitchFamily="34" charset="0"/>
                  <a:ea typeface="Adobe Ming Std L" pitchFamily="18" charset="-128"/>
                  <a:cs typeface="Arial" pitchFamily="34" charset="0"/>
                </a:endParaRPr>
              </a:p>
              <a:p>
                <a:pPr algn="just"/>
                <a:r>
                  <a:rPr lang="en-US" sz="1800" b="1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       </a:t>
                </a:r>
                <a:r>
                  <a:rPr lang="en-US" sz="2000" b="1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AYAKRON FLOOR COATING / TWO COMPONENT ALIPHATIC POLIURETHANE</a:t>
                </a:r>
                <a:endParaRPr lang="en-US" sz="1800" b="1" dirty="0">
                  <a:ln w="1905"/>
                  <a:solidFill>
                    <a:srgbClr val="020F52"/>
                  </a:solidFill>
                  <a:latin typeface="Arial" pitchFamily="34" charset="0"/>
                  <a:ea typeface="Adobe Ming Std L" pitchFamily="18" charset="-128"/>
                  <a:cs typeface="Arial" pitchFamily="34" charset="0"/>
                </a:endParaRPr>
              </a:p>
              <a:p>
                <a:pPr algn="just"/>
                <a:r>
                  <a:rPr lang="es-PA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Provee un acabado duro muy atractivo para sustratos de metal o mampostería. Ideal para añadirle interés al acabado reduciendo las imperfecciones del sustrato aportando un acabado duradero  atractivo.  </a:t>
                </a:r>
                <a:endParaRPr lang="es-PA" sz="1800" b="1" dirty="0">
                  <a:ln w="1905"/>
                  <a:solidFill>
                    <a:srgbClr val="020F52"/>
                  </a:solidFill>
                  <a:latin typeface="Arial" pitchFamily="34" charset="0"/>
                  <a:ea typeface="Adobe Ming Std L" pitchFamily="18" charset="-128"/>
                  <a:cs typeface="Arial" pitchFamily="34" charset="0"/>
                </a:endParaRPr>
              </a:p>
              <a:p>
                <a:pPr algn="just"/>
                <a:endParaRPr lang="en-US" sz="700" b="1" dirty="0">
                  <a:ln w="1905"/>
                  <a:solidFill>
                    <a:srgbClr val="020F52"/>
                  </a:solidFill>
                  <a:latin typeface="Arial" pitchFamily="34" charset="0"/>
                  <a:ea typeface="Adobe Ming Std L" pitchFamily="18" charset="-128"/>
                  <a:cs typeface="Arial" pitchFamily="34" charset="0"/>
                </a:endParaRPr>
              </a:p>
              <a:p>
                <a:pPr algn="just"/>
                <a:r>
                  <a:rPr lang="en-US" sz="1800" b="1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       </a:t>
                </a:r>
                <a:r>
                  <a:rPr lang="en-US" sz="2000" b="1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AYAKRON MC FLOOR COATING / MOISTURE CURED POLIURETHANE</a:t>
                </a:r>
                <a:endParaRPr lang="en-US" sz="1800" b="1" dirty="0">
                  <a:ln w="1905"/>
                  <a:solidFill>
                    <a:srgbClr val="020F52"/>
                  </a:solidFill>
                  <a:latin typeface="Arial" pitchFamily="34" charset="0"/>
                  <a:ea typeface="Adobe Ming Std L" pitchFamily="18" charset="-128"/>
                  <a:cs typeface="Arial" pitchFamily="34" charset="0"/>
                </a:endParaRPr>
              </a:p>
              <a:p>
                <a:pPr algn="just"/>
                <a:r>
                  <a:rPr lang="es-PA" sz="2000" dirty="0">
                    <a:ln w="1905"/>
                    <a:solidFill>
                      <a:srgbClr val="020F52"/>
                    </a:solidFill>
                    <a:latin typeface="Arial" pitchFamily="34" charset="0"/>
                    <a:ea typeface="Adobe Ming Std L" pitchFamily="18" charset="-128"/>
                    <a:cs typeface="Arial" pitchFamily="34" charset="0"/>
                  </a:rPr>
                  <a:t>Diseñado para una rápida aplicación  y rápido retorno al servicio  para un acabado duradero de alta prestación. Cura muy rápidamente.</a:t>
                </a:r>
              </a:p>
              <a:p>
                <a:pPr algn="just"/>
                <a:endParaRPr lang="en-US" sz="700" dirty="0">
                  <a:ln w="1905"/>
                  <a:solidFill>
                    <a:srgbClr val="020F52"/>
                  </a:solidFill>
                  <a:latin typeface="Arial" pitchFamily="34" charset="0"/>
                  <a:ea typeface="Adobe Ming Std L" pitchFamily="18" charset="-128"/>
                  <a:cs typeface="Arial" pitchFamily="34" charset="0"/>
                </a:endParaRPr>
              </a:p>
            </p:txBody>
          </p:sp>
          <p:sp>
            <p:nvSpPr>
              <p:cNvPr id="389" name="388 Elipse"/>
              <p:cNvSpPr/>
              <p:nvPr/>
            </p:nvSpPr>
            <p:spPr>
              <a:xfrm>
                <a:off x="33435377" y="22299239"/>
                <a:ext cx="342000" cy="342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Q</a:t>
                </a:r>
              </a:p>
            </p:txBody>
          </p:sp>
          <p:sp>
            <p:nvSpPr>
              <p:cNvPr id="391" name="390 Elipse"/>
              <p:cNvSpPr/>
              <p:nvPr/>
            </p:nvSpPr>
            <p:spPr>
              <a:xfrm>
                <a:off x="33437296" y="20661095"/>
                <a:ext cx="342000" cy="342000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latin typeface="Arial" pitchFamily="34" charset="0"/>
                    <a:cs typeface="Arial" pitchFamily="34" charset="0"/>
                  </a:rPr>
                  <a:t>P</a:t>
                </a:r>
              </a:p>
            </p:txBody>
          </p:sp>
          <p:sp>
            <p:nvSpPr>
              <p:cNvPr id="392" name="391 Elipse"/>
              <p:cNvSpPr/>
              <p:nvPr/>
            </p:nvSpPr>
            <p:spPr>
              <a:xfrm>
                <a:off x="33454427" y="24549527"/>
                <a:ext cx="342000" cy="342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latin typeface="Arial" pitchFamily="34" charset="0"/>
                    <a:cs typeface="Arial" pitchFamily="34" charset="0"/>
                  </a:rPr>
                  <a:t>R</a:t>
                </a:r>
              </a:p>
            </p:txBody>
          </p:sp>
        </p:grpSp>
        <p:grpSp>
          <p:nvGrpSpPr>
            <p:cNvPr id="9" name="8 Grupo"/>
            <p:cNvGrpSpPr/>
            <p:nvPr/>
          </p:nvGrpSpPr>
          <p:grpSpPr>
            <a:xfrm>
              <a:off x="1872207" y="2468111"/>
              <a:ext cx="6768752" cy="4615545"/>
              <a:chOff x="-11538691" y="3145111"/>
              <a:chExt cx="3024336" cy="2376264"/>
            </a:xfrm>
          </p:grpSpPr>
          <p:grpSp>
            <p:nvGrpSpPr>
              <p:cNvPr id="5" name="4 Grupo"/>
              <p:cNvGrpSpPr/>
              <p:nvPr/>
            </p:nvGrpSpPr>
            <p:grpSpPr>
              <a:xfrm>
                <a:off x="-11538691" y="3145111"/>
                <a:ext cx="3024336" cy="2376264"/>
                <a:chOff x="450107" y="4284539"/>
                <a:chExt cx="3024336" cy="2376264"/>
              </a:xfrm>
            </p:grpSpPr>
            <p:sp>
              <p:nvSpPr>
                <p:cNvPr id="6" name="5 Rectángulo"/>
                <p:cNvSpPr/>
                <p:nvPr/>
              </p:nvSpPr>
              <p:spPr>
                <a:xfrm>
                  <a:off x="450107" y="4788595"/>
                  <a:ext cx="3024336" cy="1872208"/>
                </a:xfrm>
                <a:prstGeom prst="rect">
                  <a:avLst/>
                </a:prstGeom>
                <a:solidFill>
                  <a:srgbClr val="4070AA"/>
                </a:solidFill>
                <a:ln w="444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/>
                  <a:endParaRPr lang="en-US" sz="11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7" name="6 Rectángulo"/>
                <p:cNvSpPr/>
                <p:nvPr/>
              </p:nvSpPr>
              <p:spPr>
                <a:xfrm>
                  <a:off x="450107" y="4284539"/>
                  <a:ext cx="3024336" cy="504056"/>
                </a:xfrm>
                <a:prstGeom prst="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444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n-US" sz="3200" b="1" dirty="0">
                      <a:latin typeface="Arial" pitchFamily="34" charset="0"/>
                      <a:cs typeface="Arial" pitchFamily="34" charset="0"/>
                    </a:rPr>
                    <a:t>      </a:t>
                  </a:r>
                  <a:r>
                    <a:rPr lang="es-PA" sz="2400" b="1" dirty="0">
                      <a:latin typeface="Arial" pitchFamily="34" charset="0"/>
                      <a:cs typeface="Arial" pitchFamily="34" charset="0"/>
                    </a:rPr>
                    <a:t>Como utilizar esta información</a:t>
                  </a:r>
                  <a:endParaRPr lang="es-PA" sz="32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8" name="7 Rectángulo"/>
              <p:cNvSpPr/>
              <p:nvPr/>
            </p:nvSpPr>
            <p:spPr>
              <a:xfrm>
                <a:off x="-11460254" y="3733879"/>
                <a:ext cx="2798171" cy="16875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s-PA" sz="23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Esta grafica muestra algunas de las alternativas de productos que PINTURAS AYA  tiene especificado para este sector. Cada circulo de color con letra,  indica una alternativa individual para cada aplicación y no un sistema de pintura. Abajo, una breve explicación de cada producto en particular. Cualquier información adicional, por favor contactarnos  en pinturasaya@gmail.com</a:t>
                </a:r>
              </a:p>
            </p:txBody>
          </p:sp>
        </p:grpSp>
        <p:grpSp>
          <p:nvGrpSpPr>
            <p:cNvPr id="10" name="9 Grupo"/>
            <p:cNvGrpSpPr/>
            <p:nvPr/>
          </p:nvGrpSpPr>
          <p:grpSpPr>
            <a:xfrm>
              <a:off x="3654997" y="13586272"/>
              <a:ext cx="3888432" cy="3168351"/>
              <a:chOff x="594123" y="10432750"/>
              <a:chExt cx="1944216" cy="2697634"/>
            </a:xfrm>
          </p:grpSpPr>
          <p:grpSp>
            <p:nvGrpSpPr>
              <p:cNvPr id="11" name="18 Grupo"/>
              <p:cNvGrpSpPr/>
              <p:nvPr/>
            </p:nvGrpSpPr>
            <p:grpSpPr>
              <a:xfrm>
                <a:off x="594123" y="10432750"/>
                <a:ext cx="1944216" cy="2697634"/>
                <a:chOff x="450107" y="3581957"/>
                <a:chExt cx="3024336" cy="4685364"/>
              </a:xfrm>
            </p:grpSpPr>
            <p:sp>
              <p:nvSpPr>
                <p:cNvPr id="13" name="12 Rectángulo"/>
                <p:cNvSpPr/>
                <p:nvPr/>
              </p:nvSpPr>
              <p:spPr>
                <a:xfrm>
                  <a:off x="450107" y="4788599"/>
                  <a:ext cx="3024336" cy="3478722"/>
                </a:xfrm>
                <a:prstGeom prst="rect">
                  <a:avLst/>
                </a:prstGeom>
                <a:solidFill>
                  <a:srgbClr val="4070AA"/>
                </a:solidFill>
                <a:ln w="444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/>
                  <a:endParaRPr lang="en-US" sz="11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4" name="13 Rectángulo"/>
                <p:cNvSpPr/>
                <p:nvPr/>
              </p:nvSpPr>
              <p:spPr>
                <a:xfrm>
                  <a:off x="450107" y="3581957"/>
                  <a:ext cx="3024336" cy="1206640"/>
                </a:xfrm>
                <a:prstGeom prst="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444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n-US" sz="2000" b="1" dirty="0">
                      <a:latin typeface="Arial" pitchFamily="34" charset="0"/>
                      <a:cs typeface="Arial" pitchFamily="34" charset="0"/>
                    </a:rPr>
                    <a:t> </a:t>
                  </a:r>
                  <a:r>
                    <a:rPr lang="es-PA" sz="2400" b="1" dirty="0">
                      <a:latin typeface="Arial" pitchFamily="34" charset="0"/>
                      <a:cs typeface="Arial" pitchFamily="34" charset="0"/>
                    </a:rPr>
                    <a:t>Selladores e </a:t>
                  </a:r>
                  <a:endParaRPr lang="es-PA" sz="2000" b="1" dirty="0">
                    <a:latin typeface="Arial" pitchFamily="34" charset="0"/>
                    <a:cs typeface="Arial" pitchFamily="34" charset="0"/>
                  </a:endParaRPr>
                </a:p>
                <a:p>
                  <a:r>
                    <a:rPr lang="es-PA" sz="2000" b="1" dirty="0">
                      <a:latin typeface="Arial" pitchFamily="34" charset="0"/>
                      <a:cs typeface="Arial" pitchFamily="34" charset="0"/>
                    </a:rPr>
                    <a:t> </a:t>
                  </a:r>
                  <a:r>
                    <a:rPr lang="es-PA" sz="2400" b="1" dirty="0">
                      <a:latin typeface="Arial" pitchFamily="34" charset="0"/>
                      <a:cs typeface="Arial" pitchFamily="34" charset="0"/>
                    </a:rPr>
                    <a:t>impermeabilizantes</a:t>
                  </a:r>
                  <a:endParaRPr lang="es-PA" sz="20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2" name="11 Rectángulo"/>
              <p:cNvSpPr/>
              <p:nvPr/>
            </p:nvSpPr>
            <p:spPr>
              <a:xfrm>
                <a:off x="666131" y="11197306"/>
                <a:ext cx="1800200" cy="19129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s-PA" sz="20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Está disponible una amplia variedad de selladores  de  máxima flexibilidad y durabilidad incluyendo  los  impermeabilizantes elastomericos AYABLOCK y TRIPLEX</a:t>
                </a:r>
              </a:p>
            </p:txBody>
          </p:sp>
        </p:grpSp>
        <p:grpSp>
          <p:nvGrpSpPr>
            <p:cNvPr id="186" name="185 Grupo"/>
            <p:cNvGrpSpPr/>
            <p:nvPr/>
          </p:nvGrpSpPr>
          <p:grpSpPr>
            <a:xfrm>
              <a:off x="14024149" y="15170447"/>
              <a:ext cx="4824536" cy="3505330"/>
              <a:chOff x="6463309" y="14810415"/>
              <a:chExt cx="4824536" cy="3505330"/>
            </a:xfrm>
          </p:grpSpPr>
          <p:sp>
            <p:nvSpPr>
              <p:cNvPr id="18" name="17 Rectángulo"/>
              <p:cNvSpPr/>
              <p:nvPr/>
            </p:nvSpPr>
            <p:spPr>
              <a:xfrm>
                <a:off x="6463309" y="15794429"/>
                <a:ext cx="4824536" cy="2472362"/>
              </a:xfrm>
              <a:prstGeom prst="rect">
                <a:avLst/>
              </a:prstGeom>
              <a:solidFill>
                <a:srgbClr val="4070AA"/>
              </a:solidFill>
              <a:ln w="444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en-US" sz="11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" name="18 Rectángulo"/>
              <p:cNvSpPr/>
              <p:nvPr/>
            </p:nvSpPr>
            <p:spPr>
              <a:xfrm>
                <a:off x="6463309" y="14810415"/>
                <a:ext cx="4824536" cy="984015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444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A" sz="2400" b="1" dirty="0">
                    <a:latin typeface="Arial" pitchFamily="34" charset="0"/>
                    <a:cs typeface="Arial" pitchFamily="34" charset="0"/>
                  </a:rPr>
                  <a:t>Cuarto De Maquinas, Calderas Y Áreas de Mantenimiento</a:t>
                </a:r>
              </a:p>
            </p:txBody>
          </p:sp>
          <p:sp>
            <p:nvSpPr>
              <p:cNvPr id="17" name="16 Rectángulo"/>
              <p:cNvSpPr/>
              <p:nvPr/>
            </p:nvSpPr>
            <p:spPr>
              <a:xfrm>
                <a:off x="6486496" y="15945865"/>
                <a:ext cx="4000444" cy="23698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endParaRPr lang="en-US" sz="10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/>
                <a:r>
                  <a:rPr lang="en-US" sz="2000" b="1" dirty="0" err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Techos</a:t>
                </a:r>
                <a:endParaRPr lang="en-US" sz="20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/>
                <a:endParaRPr lang="en-US" sz="1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/>
                <a:r>
                  <a: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Paredes</a:t>
                </a:r>
              </a:p>
              <a:p>
                <a:pPr algn="just"/>
                <a:endParaRPr lang="en-US" sz="16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/>
                <a:r>
                  <a: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Pisos</a:t>
                </a:r>
              </a:p>
              <a:p>
                <a:pPr algn="just"/>
                <a:endParaRPr lang="en-US" sz="11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/>
                <a:r>
                  <a:rPr lang="en-US" sz="18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Marcos y </a:t>
                </a:r>
                <a:r>
                  <a:rPr lang="en-US" sz="1800" b="1" dirty="0" err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Puertas</a:t>
                </a:r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 algn="just"/>
                <a:endParaRPr lang="en-US" sz="20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" name="19 Elipse"/>
              <p:cNvSpPr/>
              <p:nvPr/>
            </p:nvSpPr>
            <p:spPr>
              <a:xfrm>
                <a:off x="8713597" y="16178559"/>
                <a:ext cx="342000" cy="322374"/>
              </a:xfrm>
              <a:prstGeom prst="ellipse">
                <a:avLst/>
              </a:prstGeom>
              <a:solidFill>
                <a:srgbClr val="FF0066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B</a:t>
                </a:r>
              </a:p>
            </p:txBody>
          </p:sp>
          <p:sp>
            <p:nvSpPr>
              <p:cNvPr id="21" name="20 Elipse"/>
              <p:cNvSpPr/>
              <p:nvPr/>
            </p:nvSpPr>
            <p:spPr>
              <a:xfrm>
                <a:off x="8713597" y="16682615"/>
                <a:ext cx="342000" cy="322374"/>
              </a:xfrm>
              <a:prstGeom prst="ellipse">
                <a:avLst/>
              </a:prstGeom>
              <a:solidFill>
                <a:srgbClr val="FF0066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B</a:t>
                </a:r>
              </a:p>
            </p:txBody>
          </p:sp>
          <p:sp>
            <p:nvSpPr>
              <p:cNvPr id="22" name="21 Elipse"/>
              <p:cNvSpPr/>
              <p:nvPr/>
            </p:nvSpPr>
            <p:spPr>
              <a:xfrm>
                <a:off x="9217653" y="16720281"/>
                <a:ext cx="342000" cy="322374"/>
              </a:xfrm>
              <a:prstGeom prst="ellipse">
                <a:avLst/>
              </a:prstGeom>
              <a:solidFill>
                <a:srgbClr val="0033CC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E</a:t>
                </a:r>
              </a:p>
            </p:txBody>
          </p:sp>
          <p:sp>
            <p:nvSpPr>
              <p:cNvPr id="23" name="22 Elipse"/>
              <p:cNvSpPr/>
              <p:nvPr/>
            </p:nvSpPr>
            <p:spPr>
              <a:xfrm>
                <a:off x="9721709" y="16720281"/>
                <a:ext cx="342000" cy="322374"/>
              </a:xfrm>
              <a:prstGeom prst="ellipse">
                <a:avLst/>
              </a:prstGeom>
              <a:solidFill>
                <a:srgbClr val="00B05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G</a:t>
                </a:r>
              </a:p>
            </p:txBody>
          </p:sp>
          <p:sp>
            <p:nvSpPr>
              <p:cNvPr id="24" name="23 Elipse"/>
              <p:cNvSpPr/>
              <p:nvPr/>
            </p:nvSpPr>
            <p:spPr>
              <a:xfrm>
                <a:off x="10225765" y="16720281"/>
                <a:ext cx="342000" cy="322374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H</a:t>
                </a:r>
              </a:p>
            </p:txBody>
          </p:sp>
          <p:sp>
            <p:nvSpPr>
              <p:cNvPr id="25" name="24 Elipse"/>
              <p:cNvSpPr/>
              <p:nvPr/>
            </p:nvSpPr>
            <p:spPr>
              <a:xfrm>
                <a:off x="8713597" y="17186671"/>
                <a:ext cx="342000" cy="322374"/>
              </a:xfrm>
              <a:prstGeom prst="ellipse">
                <a:avLst/>
              </a:prstGeom>
              <a:solidFill>
                <a:srgbClr val="FF330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O</a:t>
                </a:r>
              </a:p>
            </p:txBody>
          </p:sp>
          <p:sp>
            <p:nvSpPr>
              <p:cNvPr id="26" name="25 Elipse"/>
              <p:cNvSpPr/>
              <p:nvPr/>
            </p:nvSpPr>
            <p:spPr>
              <a:xfrm>
                <a:off x="9217653" y="17186671"/>
                <a:ext cx="342000" cy="322374"/>
              </a:xfrm>
              <a:prstGeom prst="ellipse">
                <a:avLst/>
              </a:prstGeom>
              <a:solidFill>
                <a:srgbClr val="006666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R</a:t>
                </a:r>
              </a:p>
            </p:txBody>
          </p:sp>
          <p:sp>
            <p:nvSpPr>
              <p:cNvPr id="27" name="26 Elipse"/>
              <p:cNvSpPr/>
              <p:nvPr/>
            </p:nvSpPr>
            <p:spPr>
              <a:xfrm>
                <a:off x="8695557" y="17656385"/>
                <a:ext cx="342000" cy="322374"/>
              </a:xfrm>
              <a:prstGeom prst="ellipse">
                <a:avLst/>
              </a:prstGeom>
              <a:solidFill>
                <a:srgbClr val="00B0F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C</a:t>
                </a:r>
              </a:p>
            </p:txBody>
          </p:sp>
          <p:sp>
            <p:nvSpPr>
              <p:cNvPr id="28" name="27 Elipse"/>
              <p:cNvSpPr/>
              <p:nvPr/>
            </p:nvSpPr>
            <p:spPr>
              <a:xfrm>
                <a:off x="9217653" y="17656385"/>
                <a:ext cx="342000" cy="322374"/>
              </a:xfrm>
              <a:prstGeom prst="ellipse">
                <a:avLst/>
              </a:prstGeom>
              <a:solidFill>
                <a:srgbClr val="0033CC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E</a:t>
                </a:r>
              </a:p>
            </p:txBody>
          </p:sp>
          <p:sp>
            <p:nvSpPr>
              <p:cNvPr id="29" name="28 Elipse"/>
              <p:cNvSpPr/>
              <p:nvPr/>
            </p:nvSpPr>
            <p:spPr>
              <a:xfrm>
                <a:off x="9721709" y="17656385"/>
                <a:ext cx="342000" cy="322374"/>
              </a:xfrm>
              <a:prstGeom prst="ellipse">
                <a:avLst/>
              </a:prstGeom>
              <a:solidFill>
                <a:srgbClr val="00B05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G</a:t>
                </a:r>
              </a:p>
            </p:txBody>
          </p:sp>
        </p:grpSp>
        <p:grpSp>
          <p:nvGrpSpPr>
            <p:cNvPr id="46" name="45 Grupo"/>
            <p:cNvGrpSpPr/>
            <p:nvPr/>
          </p:nvGrpSpPr>
          <p:grpSpPr>
            <a:xfrm>
              <a:off x="23906655" y="15768215"/>
              <a:ext cx="7920880" cy="2858616"/>
              <a:chOff x="7650907" y="11845379"/>
              <a:chExt cx="4320480" cy="1627276"/>
            </a:xfrm>
          </p:grpSpPr>
          <p:grpSp>
            <p:nvGrpSpPr>
              <p:cNvPr id="47" name="14 Grupo"/>
              <p:cNvGrpSpPr/>
              <p:nvPr/>
            </p:nvGrpSpPr>
            <p:grpSpPr>
              <a:xfrm>
                <a:off x="7650907" y="11845379"/>
                <a:ext cx="4320480" cy="1584176"/>
                <a:chOff x="450107" y="4284539"/>
                <a:chExt cx="5184576" cy="1584176"/>
              </a:xfrm>
            </p:grpSpPr>
            <p:sp>
              <p:nvSpPr>
                <p:cNvPr id="49" name="48 Rectángulo"/>
                <p:cNvSpPr/>
                <p:nvPr/>
              </p:nvSpPr>
              <p:spPr>
                <a:xfrm>
                  <a:off x="450107" y="4788595"/>
                  <a:ext cx="5184576" cy="1080120"/>
                </a:xfrm>
                <a:prstGeom prst="rect">
                  <a:avLst/>
                </a:prstGeom>
                <a:solidFill>
                  <a:srgbClr val="4070AA"/>
                </a:solidFill>
                <a:ln w="444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/>
                  <a:endParaRPr lang="en-US" sz="11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0" name="49 Rectángulo"/>
                <p:cNvSpPr/>
                <p:nvPr/>
              </p:nvSpPr>
              <p:spPr>
                <a:xfrm>
                  <a:off x="450107" y="4284539"/>
                  <a:ext cx="5184576" cy="504056"/>
                </a:xfrm>
                <a:prstGeom prst="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444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s-PA" sz="2400" b="1" dirty="0">
                      <a:latin typeface="Arial" pitchFamily="34" charset="0"/>
                      <a:cs typeface="Arial" pitchFamily="34" charset="0"/>
                    </a:rPr>
                    <a:t>Concreto Decorado – Interior y Exterior</a:t>
                  </a:r>
                </a:p>
              </p:txBody>
            </p:sp>
          </p:grpSp>
          <p:sp>
            <p:nvSpPr>
              <p:cNvPr id="48" name="47 Rectángulo"/>
              <p:cNvSpPr/>
              <p:nvPr/>
            </p:nvSpPr>
            <p:spPr>
              <a:xfrm>
                <a:off x="7722915" y="12421439"/>
                <a:ext cx="4176464" cy="10512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endParaRPr lang="en-US" sz="9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/>
                <a:r>
                  <a:rPr lang="es-PA" sz="20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Desde lograr un  acabado translucido,  hasta obtener el mas colorido, PINTURAS AYA tiene la solución en selladores y acabados para concreto,   con la mayor durabilidad existente que  le ayuda a terminar exitosamente su tarea de diseño</a:t>
                </a:r>
                <a:r>
                  <a:rPr lang="en-US" sz="20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.  </a:t>
                </a:r>
              </a:p>
              <a:p>
                <a:pPr algn="just"/>
                <a:endParaRPr lang="en-US" sz="21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1" name="50 Grupo"/>
            <p:cNvGrpSpPr>
              <a:grpSpLocks noChangeAspect="1"/>
            </p:cNvGrpSpPr>
            <p:nvPr/>
          </p:nvGrpSpPr>
          <p:grpSpPr>
            <a:xfrm>
              <a:off x="3024335" y="10561935"/>
              <a:ext cx="4824536" cy="2782592"/>
              <a:chOff x="7650907" y="11845379"/>
              <a:chExt cx="4320480" cy="1584176"/>
            </a:xfrm>
          </p:grpSpPr>
          <p:grpSp>
            <p:nvGrpSpPr>
              <p:cNvPr id="52" name="14 Grupo"/>
              <p:cNvGrpSpPr/>
              <p:nvPr/>
            </p:nvGrpSpPr>
            <p:grpSpPr>
              <a:xfrm>
                <a:off x="7650907" y="11845379"/>
                <a:ext cx="4320480" cy="1584176"/>
                <a:chOff x="450107" y="4284539"/>
                <a:chExt cx="5184576" cy="1584176"/>
              </a:xfrm>
            </p:grpSpPr>
            <p:sp>
              <p:nvSpPr>
                <p:cNvPr id="54" name="53 Rectángulo"/>
                <p:cNvSpPr/>
                <p:nvPr/>
              </p:nvSpPr>
              <p:spPr>
                <a:xfrm>
                  <a:off x="450107" y="4788595"/>
                  <a:ext cx="5184576" cy="1080120"/>
                </a:xfrm>
                <a:prstGeom prst="rect">
                  <a:avLst/>
                </a:prstGeom>
                <a:solidFill>
                  <a:srgbClr val="4070AA"/>
                </a:solidFill>
                <a:ln w="444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/>
                  <a:endParaRPr lang="en-US" sz="11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5" name="54 Rectángulo"/>
                <p:cNvSpPr/>
                <p:nvPr/>
              </p:nvSpPr>
              <p:spPr>
                <a:xfrm>
                  <a:off x="450107" y="4284539"/>
                  <a:ext cx="5184576" cy="504056"/>
                </a:xfrm>
                <a:prstGeom prst="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444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s-PA" sz="2400" b="1" dirty="0">
                      <a:latin typeface="Arial" pitchFamily="34" charset="0"/>
                      <a:cs typeface="Arial" pitchFamily="34" charset="0"/>
                    </a:rPr>
                    <a:t>Acabados para Pisos</a:t>
                  </a:r>
                </a:p>
              </p:txBody>
            </p:sp>
          </p:grpSp>
          <p:sp>
            <p:nvSpPr>
              <p:cNvPr id="53" name="52 Rectángulo"/>
              <p:cNvSpPr/>
              <p:nvPr/>
            </p:nvSpPr>
            <p:spPr>
              <a:xfrm>
                <a:off x="7722915" y="12421443"/>
                <a:ext cx="4176465" cy="9462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s-PA" sz="20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Los mejores sistemas de pinturas  para pisos  del  mercado, asesorados  con el mejor equipo de soporte técnico especializado,  quienes  le ayuda</a:t>
                </a:r>
                <a:r>
                  <a:rPr lang="es-PA" sz="21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ran a alcázar sus mas altas expectativas</a:t>
                </a:r>
              </a:p>
            </p:txBody>
          </p:sp>
        </p:grpSp>
        <p:grpSp>
          <p:nvGrpSpPr>
            <p:cNvPr id="189" name="188 Grupo"/>
            <p:cNvGrpSpPr/>
            <p:nvPr/>
          </p:nvGrpSpPr>
          <p:grpSpPr>
            <a:xfrm>
              <a:off x="20072821" y="10705951"/>
              <a:ext cx="3672408" cy="3456385"/>
              <a:chOff x="20504869" y="5279388"/>
              <a:chExt cx="3672408" cy="3240361"/>
            </a:xfrm>
          </p:grpSpPr>
          <p:grpSp>
            <p:nvGrpSpPr>
              <p:cNvPr id="89" name="23 Grupo"/>
              <p:cNvGrpSpPr/>
              <p:nvPr/>
            </p:nvGrpSpPr>
            <p:grpSpPr>
              <a:xfrm>
                <a:off x="20504869" y="5279388"/>
                <a:ext cx="3672408" cy="3240361"/>
                <a:chOff x="594123" y="10837267"/>
                <a:chExt cx="2034645" cy="1726834"/>
              </a:xfrm>
            </p:grpSpPr>
            <p:grpSp>
              <p:nvGrpSpPr>
                <p:cNvPr id="99" name="18 Grupo"/>
                <p:cNvGrpSpPr/>
                <p:nvPr/>
              </p:nvGrpSpPr>
              <p:grpSpPr>
                <a:xfrm>
                  <a:off x="594123" y="10837267"/>
                  <a:ext cx="2034645" cy="1726834"/>
                  <a:chOff x="450107" y="4284540"/>
                  <a:chExt cx="3165003" cy="2999239"/>
                </a:xfrm>
              </p:grpSpPr>
              <p:sp>
                <p:nvSpPr>
                  <p:cNvPr id="101" name="100 Rectángulo"/>
                  <p:cNvSpPr/>
                  <p:nvPr/>
                </p:nvSpPr>
                <p:spPr>
                  <a:xfrm>
                    <a:off x="450107" y="4788598"/>
                    <a:ext cx="3165003" cy="2495181"/>
                  </a:xfrm>
                  <a:prstGeom prst="rect">
                    <a:avLst/>
                  </a:prstGeom>
                  <a:solidFill>
                    <a:srgbClr val="4070AA"/>
                  </a:solidFill>
                  <a:ln w="444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:endParaRPr lang="en-US" sz="1100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02" name="101 Rectángulo"/>
                  <p:cNvSpPr/>
                  <p:nvPr/>
                </p:nvSpPr>
                <p:spPr>
                  <a:xfrm>
                    <a:off x="450107" y="4284540"/>
                    <a:ext cx="3165002" cy="522793"/>
                  </a:xfrm>
                  <a:prstGeom prst="rect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444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r>
                      <a:rPr lang="es-PA" sz="2400" b="1" dirty="0">
                        <a:latin typeface="Arial" pitchFamily="34" charset="0"/>
                        <a:cs typeface="Arial" pitchFamily="34" charset="0"/>
                      </a:rPr>
                      <a:t>Baños</a:t>
                    </a:r>
                    <a:r>
                      <a:rPr lang="en-US" sz="2000" b="1" dirty="0">
                        <a:latin typeface="Arial" pitchFamily="34" charset="0"/>
                        <a:cs typeface="Arial" pitchFamily="34" charset="0"/>
                      </a:rPr>
                      <a:t> </a:t>
                    </a:r>
                  </a:p>
                </p:txBody>
              </p:sp>
            </p:grpSp>
            <p:sp>
              <p:nvSpPr>
                <p:cNvPr id="100" name="99 Rectángulo"/>
                <p:cNvSpPr/>
                <p:nvPr/>
              </p:nvSpPr>
              <p:spPr>
                <a:xfrm>
                  <a:off x="604557" y="11197307"/>
                  <a:ext cx="1800200" cy="100871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US" sz="2000" b="1" dirty="0" err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Techos</a:t>
                  </a:r>
                  <a:endPara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endParaRPr lang="en-US" sz="11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r>
                    <a:rPr lang="en-US" sz="2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Paredes</a:t>
                  </a:r>
                </a:p>
                <a:p>
                  <a:pPr algn="just"/>
                  <a:endParaRPr lang="en-US" sz="14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r>
                    <a:rPr lang="en-US" sz="2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Pisos</a:t>
                  </a:r>
                </a:p>
                <a:p>
                  <a:pPr algn="just"/>
                  <a:endParaRPr lang="en-US" sz="12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r>
                    <a:rPr lang="en-US" sz="18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Marcos y </a:t>
                  </a:r>
                  <a:r>
                    <a:rPr lang="en-US" sz="1800" b="1" dirty="0" err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Puertas</a:t>
                  </a:r>
                  <a:endParaRPr lang="en-US" sz="18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90" name="89 Elipse"/>
              <p:cNvSpPr/>
              <p:nvPr/>
            </p:nvSpPr>
            <p:spPr>
              <a:xfrm>
                <a:off x="23403229" y="5991089"/>
                <a:ext cx="342000" cy="322374"/>
              </a:xfrm>
              <a:prstGeom prst="ellipse">
                <a:avLst/>
              </a:prstGeom>
              <a:solidFill>
                <a:srgbClr val="FF0066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B</a:t>
                </a:r>
              </a:p>
            </p:txBody>
          </p:sp>
          <p:sp>
            <p:nvSpPr>
              <p:cNvPr id="92" name="91 Elipse"/>
              <p:cNvSpPr/>
              <p:nvPr/>
            </p:nvSpPr>
            <p:spPr>
              <a:xfrm>
                <a:off x="22853046" y="5980190"/>
                <a:ext cx="342000" cy="322374"/>
              </a:xfrm>
              <a:prstGeom prst="ellipse">
                <a:avLst/>
              </a:prstGeom>
              <a:solidFill>
                <a:srgbClr val="FFC00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</a:t>
                </a:r>
              </a:p>
            </p:txBody>
          </p:sp>
          <p:sp>
            <p:nvSpPr>
              <p:cNvPr id="93" name="92 Elipse"/>
              <p:cNvSpPr/>
              <p:nvPr/>
            </p:nvSpPr>
            <p:spPr>
              <a:xfrm>
                <a:off x="22831311" y="6961535"/>
                <a:ext cx="342000" cy="32237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Q</a:t>
                </a:r>
              </a:p>
            </p:txBody>
          </p:sp>
          <p:sp>
            <p:nvSpPr>
              <p:cNvPr id="94" name="93 Elipse"/>
              <p:cNvSpPr/>
              <p:nvPr/>
            </p:nvSpPr>
            <p:spPr>
              <a:xfrm>
                <a:off x="23331221" y="7431249"/>
                <a:ext cx="342000" cy="322374"/>
              </a:xfrm>
              <a:prstGeom prst="ellipse">
                <a:avLst/>
              </a:prstGeom>
              <a:solidFill>
                <a:srgbClr val="00B05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G</a:t>
                </a:r>
              </a:p>
            </p:txBody>
          </p:sp>
          <p:sp>
            <p:nvSpPr>
              <p:cNvPr id="95" name="94 Elipse"/>
              <p:cNvSpPr/>
              <p:nvPr/>
            </p:nvSpPr>
            <p:spPr>
              <a:xfrm>
                <a:off x="22820053" y="7430090"/>
                <a:ext cx="342000" cy="322374"/>
              </a:xfrm>
              <a:prstGeom prst="ellipse">
                <a:avLst/>
              </a:prstGeom>
              <a:solidFill>
                <a:srgbClr val="0033CC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E</a:t>
                </a:r>
              </a:p>
            </p:txBody>
          </p:sp>
          <p:sp>
            <p:nvSpPr>
              <p:cNvPr id="96" name="95 Elipse"/>
              <p:cNvSpPr/>
              <p:nvPr/>
            </p:nvSpPr>
            <p:spPr>
              <a:xfrm>
                <a:off x="23398837" y="6478275"/>
                <a:ext cx="342000" cy="322374"/>
              </a:xfrm>
              <a:prstGeom prst="ellipse">
                <a:avLst/>
              </a:prstGeom>
              <a:solidFill>
                <a:srgbClr val="00B05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G</a:t>
                </a:r>
              </a:p>
            </p:txBody>
          </p:sp>
          <p:sp>
            <p:nvSpPr>
              <p:cNvPr id="97" name="96 Elipse"/>
              <p:cNvSpPr/>
              <p:nvPr/>
            </p:nvSpPr>
            <p:spPr>
              <a:xfrm>
                <a:off x="22838072" y="6468724"/>
                <a:ext cx="342000" cy="322374"/>
              </a:xfrm>
              <a:prstGeom prst="ellipse">
                <a:avLst/>
              </a:prstGeom>
              <a:solidFill>
                <a:srgbClr val="FFC00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</a:t>
                </a:r>
              </a:p>
            </p:txBody>
          </p:sp>
        </p:grpSp>
        <p:grpSp>
          <p:nvGrpSpPr>
            <p:cNvPr id="188" name="187 Grupo"/>
            <p:cNvGrpSpPr/>
            <p:nvPr/>
          </p:nvGrpSpPr>
          <p:grpSpPr>
            <a:xfrm>
              <a:off x="25634847" y="12002095"/>
              <a:ext cx="4023504" cy="3318960"/>
              <a:chOff x="18560653" y="11642840"/>
              <a:chExt cx="4023504" cy="3318960"/>
            </a:xfrm>
          </p:grpSpPr>
          <p:grpSp>
            <p:nvGrpSpPr>
              <p:cNvPr id="104" name="23 Grupo"/>
              <p:cNvGrpSpPr/>
              <p:nvPr/>
            </p:nvGrpSpPr>
            <p:grpSpPr>
              <a:xfrm>
                <a:off x="18560653" y="11642840"/>
                <a:ext cx="4023504" cy="3318960"/>
                <a:chOff x="594123" y="10808527"/>
                <a:chExt cx="1944216" cy="1339096"/>
              </a:xfrm>
            </p:grpSpPr>
            <p:grpSp>
              <p:nvGrpSpPr>
                <p:cNvPr id="114" name="18 Grupo"/>
                <p:cNvGrpSpPr/>
                <p:nvPr/>
              </p:nvGrpSpPr>
              <p:grpSpPr>
                <a:xfrm>
                  <a:off x="594123" y="10808527"/>
                  <a:ext cx="1944216" cy="1339096"/>
                  <a:chOff x="450107" y="4234623"/>
                  <a:chExt cx="3024336" cy="2325798"/>
                </a:xfrm>
              </p:grpSpPr>
              <p:sp>
                <p:nvSpPr>
                  <p:cNvPr id="116" name="115 Rectángulo"/>
                  <p:cNvSpPr/>
                  <p:nvPr/>
                </p:nvSpPr>
                <p:spPr>
                  <a:xfrm>
                    <a:off x="450107" y="4738675"/>
                    <a:ext cx="3024336" cy="1821746"/>
                  </a:xfrm>
                  <a:prstGeom prst="rect">
                    <a:avLst/>
                  </a:prstGeom>
                  <a:solidFill>
                    <a:srgbClr val="4070AA"/>
                  </a:solidFill>
                  <a:ln w="444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:endParaRPr lang="en-US" sz="1100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7" name="116 Rectángulo"/>
                  <p:cNvSpPr/>
                  <p:nvPr/>
                </p:nvSpPr>
                <p:spPr>
                  <a:xfrm>
                    <a:off x="450107" y="4234623"/>
                    <a:ext cx="3024336" cy="504056"/>
                  </a:xfrm>
                  <a:prstGeom prst="rect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444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r>
                      <a:rPr lang="es-PA" sz="2400" b="1" dirty="0">
                        <a:latin typeface="Arial" pitchFamily="34" charset="0"/>
                        <a:cs typeface="Arial" pitchFamily="34" charset="0"/>
                      </a:rPr>
                      <a:t>Escaleras y Corredores</a:t>
                    </a:r>
                  </a:p>
                </p:txBody>
              </p:sp>
            </p:grpSp>
            <p:sp>
              <p:nvSpPr>
                <p:cNvPr id="115" name="114 Rectángulo"/>
                <p:cNvSpPr/>
                <p:nvPr/>
              </p:nvSpPr>
              <p:spPr>
                <a:xfrm>
                  <a:off x="604557" y="11197307"/>
                  <a:ext cx="1800200" cy="94065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US" sz="2000" b="1" dirty="0" err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Techos</a:t>
                  </a:r>
                  <a:endPara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endParaRPr lang="en-US" sz="105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r>
                    <a:rPr lang="en-US" sz="2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Paredes</a:t>
                  </a:r>
                </a:p>
                <a:p>
                  <a:pPr algn="just"/>
                  <a:endParaRPr lang="en-US" sz="12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r>
                    <a:rPr lang="en-US" sz="2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Pisos</a:t>
                  </a:r>
                </a:p>
                <a:p>
                  <a:pPr algn="just"/>
                  <a:endParaRPr lang="en-US" sz="11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r>
                    <a:rPr lang="en-US" sz="2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Marcos y </a:t>
                  </a:r>
                  <a:r>
                    <a:rPr lang="en-US" sz="2000" b="1" dirty="0" err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Puertas</a:t>
                  </a:r>
                  <a:endPara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endParaRPr lang="en-US" sz="12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r>
                    <a:rPr lang="en-US" sz="2000" b="1" dirty="0" err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Pasamanos</a:t>
                  </a:r>
                  <a:endPara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05" name="104 Elipse"/>
              <p:cNvSpPr/>
              <p:nvPr/>
            </p:nvSpPr>
            <p:spPr>
              <a:xfrm>
                <a:off x="21531021" y="12650167"/>
                <a:ext cx="342000" cy="322374"/>
              </a:xfrm>
              <a:prstGeom prst="ellipse">
                <a:avLst/>
              </a:prstGeom>
              <a:solidFill>
                <a:srgbClr val="FF0066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B</a:t>
                </a:r>
              </a:p>
            </p:txBody>
          </p:sp>
          <p:sp>
            <p:nvSpPr>
              <p:cNvPr id="106" name="105 Elipse"/>
              <p:cNvSpPr/>
              <p:nvPr/>
            </p:nvSpPr>
            <p:spPr>
              <a:xfrm>
                <a:off x="22107085" y="13154223"/>
                <a:ext cx="342000" cy="322374"/>
              </a:xfrm>
              <a:prstGeom prst="ellipse">
                <a:avLst/>
              </a:prstGeom>
              <a:solidFill>
                <a:srgbClr val="00B05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G</a:t>
                </a:r>
              </a:p>
            </p:txBody>
          </p:sp>
          <p:sp>
            <p:nvSpPr>
              <p:cNvPr id="107" name="106 Elipse"/>
              <p:cNvSpPr/>
              <p:nvPr/>
            </p:nvSpPr>
            <p:spPr>
              <a:xfrm>
                <a:off x="20954957" y="12652977"/>
                <a:ext cx="342000" cy="322374"/>
              </a:xfrm>
              <a:prstGeom prst="ellipse">
                <a:avLst/>
              </a:prstGeom>
              <a:solidFill>
                <a:srgbClr val="FFC00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</a:t>
                </a:r>
              </a:p>
            </p:txBody>
          </p:sp>
          <p:sp>
            <p:nvSpPr>
              <p:cNvPr id="108" name="107 Elipse"/>
              <p:cNvSpPr/>
              <p:nvPr/>
            </p:nvSpPr>
            <p:spPr>
              <a:xfrm>
                <a:off x="20923425" y="13604120"/>
                <a:ext cx="342000" cy="32237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Q</a:t>
                </a:r>
              </a:p>
            </p:txBody>
          </p:sp>
          <p:sp>
            <p:nvSpPr>
              <p:cNvPr id="110" name="109 Elipse"/>
              <p:cNvSpPr/>
              <p:nvPr/>
            </p:nvSpPr>
            <p:spPr>
              <a:xfrm>
                <a:off x="20930247" y="14077918"/>
                <a:ext cx="342000" cy="322374"/>
              </a:xfrm>
              <a:prstGeom prst="ellipse">
                <a:avLst/>
              </a:prstGeom>
              <a:solidFill>
                <a:srgbClr val="00B0F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C</a:t>
                </a:r>
              </a:p>
            </p:txBody>
          </p:sp>
          <p:sp>
            <p:nvSpPr>
              <p:cNvPr id="111" name="110 Elipse"/>
              <p:cNvSpPr/>
              <p:nvPr/>
            </p:nvSpPr>
            <p:spPr>
              <a:xfrm>
                <a:off x="21531021" y="13138457"/>
                <a:ext cx="342000" cy="322374"/>
              </a:xfrm>
              <a:prstGeom prst="ellipse">
                <a:avLst/>
              </a:prstGeom>
              <a:solidFill>
                <a:srgbClr val="FF0066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B</a:t>
                </a:r>
              </a:p>
            </p:txBody>
          </p:sp>
          <p:sp>
            <p:nvSpPr>
              <p:cNvPr id="112" name="111 Elipse"/>
              <p:cNvSpPr/>
              <p:nvPr/>
            </p:nvSpPr>
            <p:spPr>
              <a:xfrm>
                <a:off x="20939191" y="13122691"/>
                <a:ext cx="342000" cy="322374"/>
              </a:xfrm>
              <a:prstGeom prst="ellipse">
                <a:avLst/>
              </a:prstGeom>
              <a:solidFill>
                <a:srgbClr val="FFC00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</a:t>
                </a:r>
              </a:p>
            </p:txBody>
          </p:sp>
          <p:sp>
            <p:nvSpPr>
              <p:cNvPr id="227" name="226 Elipse"/>
              <p:cNvSpPr/>
              <p:nvPr/>
            </p:nvSpPr>
            <p:spPr>
              <a:xfrm>
                <a:off x="20936917" y="14525185"/>
                <a:ext cx="342000" cy="322374"/>
              </a:xfrm>
              <a:prstGeom prst="ellipse">
                <a:avLst/>
              </a:prstGeom>
              <a:solidFill>
                <a:srgbClr val="00B0F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C</a:t>
                </a:r>
              </a:p>
            </p:txBody>
          </p:sp>
          <p:sp>
            <p:nvSpPr>
              <p:cNvPr id="228" name="227 Elipse"/>
              <p:cNvSpPr/>
              <p:nvPr/>
            </p:nvSpPr>
            <p:spPr>
              <a:xfrm>
                <a:off x="21512981" y="14525185"/>
                <a:ext cx="342000" cy="322374"/>
              </a:xfrm>
              <a:prstGeom prst="ellipse">
                <a:avLst/>
              </a:prstGeom>
              <a:solidFill>
                <a:srgbClr val="00B05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G</a:t>
                </a:r>
              </a:p>
            </p:txBody>
          </p:sp>
          <p:sp>
            <p:nvSpPr>
              <p:cNvPr id="118" name="117 Elipse"/>
              <p:cNvSpPr/>
              <p:nvPr/>
            </p:nvSpPr>
            <p:spPr>
              <a:xfrm>
                <a:off x="21515255" y="14099271"/>
                <a:ext cx="342000" cy="322374"/>
              </a:xfrm>
              <a:prstGeom prst="ellipse">
                <a:avLst/>
              </a:prstGeom>
              <a:solidFill>
                <a:srgbClr val="00B05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G</a:t>
                </a:r>
              </a:p>
            </p:txBody>
          </p:sp>
        </p:grpSp>
        <p:grpSp>
          <p:nvGrpSpPr>
            <p:cNvPr id="184" name="183 Grupo"/>
            <p:cNvGrpSpPr/>
            <p:nvPr/>
          </p:nvGrpSpPr>
          <p:grpSpPr>
            <a:xfrm>
              <a:off x="36562653" y="6869900"/>
              <a:ext cx="3672408" cy="3259987"/>
              <a:chOff x="11503869" y="3917563"/>
              <a:chExt cx="3672408" cy="3259987"/>
            </a:xfrm>
          </p:grpSpPr>
          <p:grpSp>
            <p:nvGrpSpPr>
              <p:cNvPr id="252" name="23 Grupo"/>
              <p:cNvGrpSpPr/>
              <p:nvPr/>
            </p:nvGrpSpPr>
            <p:grpSpPr>
              <a:xfrm>
                <a:off x="11503869" y="3917563"/>
                <a:ext cx="3672408" cy="3259987"/>
                <a:chOff x="594123" y="10847292"/>
                <a:chExt cx="1944216" cy="1358124"/>
              </a:xfrm>
            </p:grpSpPr>
            <p:grpSp>
              <p:nvGrpSpPr>
                <p:cNvPr id="261" name="18 Grupo"/>
                <p:cNvGrpSpPr/>
                <p:nvPr/>
              </p:nvGrpSpPr>
              <p:grpSpPr>
                <a:xfrm>
                  <a:off x="594123" y="10847292"/>
                  <a:ext cx="1944216" cy="1358124"/>
                  <a:chOff x="450107" y="4301954"/>
                  <a:chExt cx="3024335" cy="2358849"/>
                </a:xfrm>
              </p:grpSpPr>
              <p:sp>
                <p:nvSpPr>
                  <p:cNvPr id="263" name="262 Rectángulo"/>
                  <p:cNvSpPr/>
                  <p:nvPr/>
                </p:nvSpPr>
                <p:spPr>
                  <a:xfrm>
                    <a:off x="450107" y="4788595"/>
                    <a:ext cx="3024335" cy="1872208"/>
                  </a:xfrm>
                  <a:prstGeom prst="rect">
                    <a:avLst/>
                  </a:prstGeom>
                  <a:solidFill>
                    <a:srgbClr val="4070AA"/>
                  </a:solidFill>
                  <a:ln w="444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:endParaRPr lang="en-US" sz="1100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264" name="263 Rectángulo"/>
                  <p:cNvSpPr/>
                  <p:nvPr/>
                </p:nvSpPr>
                <p:spPr>
                  <a:xfrm>
                    <a:off x="450107" y="4301954"/>
                    <a:ext cx="3024335" cy="504056"/>
                  </a:xfrm>
                  <a:prstGeom prst="rect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444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r>
                      <a:rPr lang="es-PA" sz="2400" b="1" dirty="0">
                        <a:latin typeface="Arial" pitchFamily="34" charset="0"/>
                        <a:cs typeface="Arial" pitchFamily="34" charset="0"/>
                      </a:rPr>
                      <a:t>Cubículos / Oficinas</a:t>
                    </a:r>
                  </a:p>
                </p:txBody>
              </p:sp>
            </p:grpSp>
            <p:sp>
              <p:nvSpPr>
                <p:cNvPr id="262" name="261 Rectángulo"/>
                <p:cNvSpPr/>
                <p:nvPr/>
              </p:nvSpPr>
              <p:spPr>
                <a:xfrm>
                  <a:off x="604557" y="11197307"/>
                  <a:ext cx="1800200" cy="94563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s-PA" sz="2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Techos</a:t>
                  </a:r>
                </a:p>
                <a:p>
                  <a:pPr algn="just"/>
                  <a:endParaRPr lang="es-PA" sz="11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r>
                    <a:rPr lang="es-PA" sz="2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Paredes</a:t>
                  </a:r>
                </a:p>
                <a:p>
                  <a:pPr algn="just"/>
                  <a:endParaRPr lang="es-PA" sz="11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r>
                    <a:rPr lang="es-PA" sz="2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Pisos</a:t>
                  </a:r>
                </a:p>
                <a:p>
                  <a:pPr algn="just"/>
                  <a:endParaRPr lang="es-PA" sz="105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r>
                    <a:rPr lang="es-PA" sz="18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Marcos y Puertas</a:t>
                  </a:r>
                </a:p>
                <a:p>
                  <a:pPr algn="just"/>
                  <a:endParaRPr lang="es-PA" sz="11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r>
                    <a:rPr lang="es-PA" sz="2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Pasamanos</a:t>
                  </a:r>
                </a:p>
              </p:txBody>
            </p:sp>
          </p:grpSp>
          <p:sp>
            <p:nvSpPr>
              <p:cNvPr id="253" name="252 Elipse"/>
              <p:cNvSpPr/>
              <p:nvPr/>
            </p:nvSpPr>
            <p:spPr>
              <a:xfrm>
                <a:off x="14224407" y="4857537"/>
                <a:ext cx="342000" cy="322374"/>
              </a:xfrm>
              <a:prstGeom prst="ellipse">
                <a:avLst/>
              </a:prstGeom>
              <a:solidFill>
                <a:srgbClr val="FF0066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B</a:t>
                </a:r>
              </a:p>
            </p:txBody>
          </p:sp>
          <p:sp>
            <p:nvSpPr>
              <p:cNvPr id="254" name="253 Elipse"/>
              <p:cNvSpPr/>
              <p:nvPr/>
            </p:nvSpPr>
            <p:spPr>
              <a:xfrm>
                <a:off x="14762269" y="5352649"/>
                <a:ext cx="342000" cy="322374"/>
              </a:xfrm>
              <a:prstGeom prst="ellipse">
                <a:avLst/>
              </a:prstGeom>
              <a:solidFill>
                <a:srgbClr val="00B05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D</a:t>
                </a:r>
              </a:p>
            </p:txBody>
          </p:sp>
          <p:sp>
            <p:nvSpPr>
              <p:cNvPr id="255" name="254 Elipse"/>
              <p:cNvSpPr/>
              <p:nvPr/>
            </p:nvSpPr>
            <p:spPr>
              <a:xfrm>
                <a:off x="13666383" y="4838961"/>
                <a:ext cx="342000" cy="322374"/>
              </a:xfrm>
              <a:prstGeom prst="ellipse">
                <a:avLst/>
              </a:prstGeom>
              <a:solidFill>
                <a:srgbClr val="FFC00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</a:t>
                </a:r>
              </a:p>
            </p:txBody>
          </p:sp>
          <p:sp>
            <p:nvSpPr>
              <p:cNvPr id="256" name="255 Elipse"/>
              <p:cNvSpPr/>
              <p:nvPr/>
            </p:nvSpPr>
            <p:spPr>
              <a:xfrm>
                <a:off x="13666383" y="5809407"/>
                <a:ext cx="342000" cy="32237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Q</a:t>
                </a:r>
              </a:p>
            </p:txBody>
          </p:sp>
          <p:sp>
            <p:nvSpPr>
              <p:cNvPr id="257" name="256 Elipse"/>
              <p:cNvSpPr/>
              <p:nvPr/>
            </p:nvSpPr>
            <p:spPr>
              <a:xfrm>
                <a:off x="13666383" y="6241455"/>
                <a:ext cx="342000" cy="322374"/>
              </a:xfrm>
              <a:prstGeom prst="ellipse">
                <a:avLst/>
              </a:prstGeom>
              <a:solidFill>
                <a:srgbClr val="00B0F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C</a:t>
                </a:r>
              </a:p>
            </p:txBody>
          </p:sp>
          <p:sp>
            <p:nvSpPr>
              <p:cNvPr id="258" name="257 Elipse"/>
              <p:cNvSpPr/>
              <p:nvPr/>
            </p:nvSpPr>
            <p:spPr>
              <a:xfrm>
                <a:off x="14224407" y="5343017"/>
                <a:ext cx="342000" cy="322374"/>
              </a:xfrm>
              <a:prstGeom prst="ellipse">
                <a:avLst/>
              </a:prstGeom>
              <a:solidFill>
                <a:srgbClr val="FF0066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B</a:t>
                </a:r>
              </a:p>
            </p:txBody>
          </p:sp>
          <p:sp>
            <p:nvSpPr>
              <p:cNvPr id="259" name="258 Elipse"/>
              <p:cNvSpPr/>
              <p:nvPr/>
            </p:nvSpPr>
            <p:spPr>
              <a:xfrm>
                <a:off x="13666383" y="5343017"/>
                <a:ext cx="342000" cy="322374"/>
              </a:xfrm>
              <a:prstGeom prst="ellipse">
                <a:avLst/>
              </a:prstGeom>
              <a:solidFill>
                <a:srgbClr val="FFC00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</a:t>
                </a:r>
              </a:p>
            </p:txBody>
          </p:sp>
          <p:sp>
            <p:nvSpPr>
              <p:cNvPr id="260" name="259 Elipse"/>
              <p:cNvSpPr/>
              <p:nvPr/>
            </p:nvSpPr>
            <p:spPr>
              <a:xfrm>
                <a:off x="13666383" y="6711169"/>
                <a:ext cx="342000" cy="322374"/>
              </a:xfrm>
              <a:prstGeom prst="ellipse">
                <a:avLst/>
              </a:prstGeom>
              <a:solidFill>
                <a:srgbClr val="00B0F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C</a:t>
                </a:r>
              </a:p>
            </p:txBody>
          </p:sp>
          <p:sp>
            <p:nvSpPr>
              <p:cNvPr id="250" name="249 Elipse"/>
              <p:cNvSpPr/>
              <p:nvPr/>
            </p:nvSpPr>
            <p:spPr>
              <a:xfrm>
                <a:off x="14242447" y="6711169"/>
                <a:ext cx="342000" cy="322374"/>
              </a:xfrm>
              <a:prstGeom prst="ellipse">
                <a:avLst/>
              </a:prstGeom>
              <a:solidFill>
                <a:srgbClr val="7030A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F</a:t>
                </a:r>
              </a:p>
            </p:txBody>
          </p:sp>
          <p:sp>
            <p:nvSpPr>
              <p:cNvPr id="251" name="250 Elipse"/>
              <p:cNvSpPr/>
              <p:nvPr/>
            </p:nvSpPr>
            <p:spPr>
              <a:xfrm>
                <a:off x="14242447" y="6207113"/>
                <a:ext cx="342000" cy="322374"/>
              </a:xfrm>
              <a:prstGeom prst="ellipse">
                <a:avLst/>
              </a:prstGeom>
              <a:solidFill>
                <a:srgbClr val="7030A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F</a:t>
                </a:r>
              </a:p>
            </p:txBody>
          </p:sp>
        </p:grpSp>
        <p:grpSp>
          <p:nvGrpSpPr>
            <p:cNvPr id="187" name="186 Grupo"/>
            <p:cNvGrpSpPr/>
            <p:nvPr/>
          </p:nvGrpSpPr>
          <p:grpSpPr>
            <a:xfrm>
              <a:off x="8551541" y="14882417"/>
              <a:ext cx="4392488" cy="3672405"/>
              <a:chOff x="34402413" y="9240754"/>
              <a:chExt cx="4392488" cy="3672405"/>
            </a:xfrm>
          </p:grpSpPr>
          <p:grpSp>
            <p:nvGrpSpPr>
              <p:cNvPr id="266" name="23 Grupo"/>
              <p:cNvGrpSpPr/>
              <p:nvPr/>
            </p:nvGrpSpPr>
            <p:grpSpPr>
              <a:xfrm>
                <a:off x="34402413" y="9240754"/>
                <a:ext cx="4392488" cy="3672405"/>
                <a:chOff x="594124" y="10694894"/>
                <a:chExt cx="1944217" cy="1825272"/>
              </a:xfrm>
            </p:grpSpPr>
            <p:grpSp>
              <p:nvGrpSpPr>
                <p:cNvPr id="275" name="18 Grupo"/>
                <p:cNvGrpSpPr/>
                <p:nvPr/>
              </p:nvGrpSpPr>
              <p:grpSpPr>
                <a:xfrm>
                  <a:off x="594124" y="10694894"/>
                  <a:ext cx="1944217" cy="1825272"/>
                  <a:chOff x="450107" y="4037259"/>
                  <a:chExt cx="3024336" cy="3170206"/>
                </a:xfrm>
              </p:grpSpPr>
              <p:sp>
                <p:nvSpPr>
                  <p:cNvPr id="277" name="276 Rectángulo"/>
                  <p:cNvSpPr/>
                  <p:nvPr/>
                </p:nvSpPr>
                <p:spPr>
                  <a:xfrm>
                    <a:off x="450107" y="4788597"/>
                    <a:ext cx="3024336" cy="2418868"/>
                  </a:xfrm>
                  <a:prstGeom prst="rect">
                    <a:avLst/>
                  </a:prstGeom>
                  <a:solidFill>
                    <a:srgbClr val="4070AA"/>
                  </a:solidFill>
                  <a:ln w="444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:endParaRPr lang="en-US" sz="2000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278" name="277 Rectángulo"/>
                  <p:cNvSpPr/>
                  <p:nvPr/>
                </p:nvSpPr>
                <p:spPr>
                  <a:xfrm>
                    <a:off x="450107" y="4037259"/>
                    <a:ext cx="3024336" cy="752701"/>
                  </a:xfrm>
                  <a:prstGeom prst="rect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444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r>
                      <a:rPr lang="es-PA" sz="2400" b="1" dirty="0">
                        <a:latin typeface="Arial" pitchFamily="34" charset="0"/>
                        <a:cs typeface="Arial" pitchFamily="34" charset="0"/>
                      </a:rPr>
                      <a:t>Cafeterías y Áreas de Comida</a:t>
                    </a:r>
                  </a:p>
                </p:txBody>
              </p:sp>
            </p:grpSp>
            <p:sp>
              <p:nvSpPr>
                <p:cNvPr id="276" name="275 Rectángulo"/>
                <p:cNvSpPr/>
                <p:nvPr/>
              </p:nvSpPr>
              <p:spPr>
                <a:xfrm>
                  <a:off x="604557" y="11197314"/>
                  <a:ext cx="1800200" cy="91783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US" sz="2000" b="1" dirty="0" err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Techos</a:t>
                  </a:r>
                  <a:endParaRPr lang="en-US" sz="1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endParaRPr lang="en-US" sz="9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r>
                    <a:rPr lang="en-US" sz="2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Paredes</a:t>
                  </a:r>
                  <a:endParaRPr lang="en-US" sz="11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endParaRPr lang="en-US" sz="11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r>
                    <a:rPr lang="en-US" sz="2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Pisos</a:t>
                  </a:r>
                  <a:endParaRPr lang="en-US" sz="16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endParaRPr lang="en-US" sz="16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r>
                    <a:rPr lang="en-US" sz="18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Marcos y </a:t>
                  </a:r>
                  <a:r>
                    <a:rPr lang="en-US" sz="1800" b="1" dirty="0" err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Puertas</a:t>
                  </a:r>
                  <a:endParaRPr lang="en-US" sz="18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267" name="266 Elipse"/>
              <p:cNvSpPr/>
              <p:nvPr/>
            </p:nvSpPr>
            <p:spPr>
              <a:xfrm>
                <a:off x="37217754" y="10417919"/>
                <a:ext cx="342000" cy="322374"/>
              </a:xfrm>
              <a:prstGeom prst="ellipse">
                <a:avLst/>
              </a:prstGeom>
              <a:solidFill>
                <a:srgbClr val="FF0066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B</a:t>
                </a:r>
              </a:p>
            </p:txBody>
          </p:sp>
          <p:sp>
            <p:nvSpPr>
              <p:cNvPr id="268" name="267 Elipse"/>
              <p:cNvSpPr/>
              <p:nvPr/>
            </p:nvSpPr>
            <p:spPr>
              <a:xfrm>
                <a:off x="37702980" y="10858769"/>
                <a:ext cx="342000" cy="322374"/>
              </a:xfrm>
              <a:prstGeom prst="ellipse">
                <a:avLst/>
              </a:prstGeom>
              <a:solidFill>
                <a:srgbClr val="0070C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E</a:t>
                </a:r>
              </a:p>
            </p:txBody>
          </p:sp>
          <p:sp>
            <p:nvSpPr>
              <p:cNvPr id="269" name="268 Elipse"/>
              <p:cNvSpPr/>
              <p:nvPr/>
            </p:nvSpPr>
            <p:spPr>
              <a:xfrm>
                <a:off x="36763840" y="10425610"/>
                <a:ext cx="342000" cy="322374"/>
              </a:xfrm>
              <a:prstGeom prst="ellipse">
                <a:avLst/>
              </a:prstGeom>
              <a:solidFill>
                <a:srgbClr val="FFC00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</a:t>
                </a:r>
              </a:p>
            </p:txBody>
          </p:sp>
          <p:sp>
            <p:nvSpPr>
              <p:cNvPr id="270" name="269 Elipse"/>
              <p:cNvSpPr/>
              <p:nvPr/>
            </p:nvSpPr>
            <p:spPr>
              <a:xfrm>
                <a:off x="36738062" y="11285235"/>
                <a:ext cx="342000" cy="32237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Q</a:t>
                </a:r>
              </a:p>
            </p:txBody>
          </p:sp>
          <p:sp>
            <p:nvSpPr>
              <p:cNvPr id="271" name="270 Elipse"/>
              <p:cNvSpPr/>
              <p:nvPr/>
            </p:nvSpPr>
            <p:spPr>
              <a:xfrm>
                <a:off x="37228845" y="11720421"/>
                <a:ext cx="342000" cy="322374"/>
              </a:xfrm>
              <a:prstGeom prst="ellipse">
                <a:avLst/>
              </a:prstGeom>
              <a:solidFill>
                <a:srgbClr val="7030A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F</a:t>
                </a:r>
              </a:p>
            </p:txBody>
          </p:sp>
          <p:sp>
            <p:nvSpPr>
              <p:cNvPr id="272" name="271 Elipse"/>
              <p:cNvSpPr/>
              <p:nvPr/>
            </p:nvSpPr>
            <p:spPr>
              <a:xfrm>
                <a:off x="36724709" y="11711735"/>
                <a:ext cx="342000" cy="322374"/>
              </a:xfrm>
              <a:prstGeom prst="ellipse">
                <a:avLst/>
              </a:prstGeom>
              <a:solidFill>
                <a:srgbClr val="00B0F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C</a:t>
                </a:r>
              </a:p>
            </p:txBody>
          </p:sp>
          <p:sp>
            <p:nvSpPr>
              <p:cNvPr id="273" name="272 Elipse"/>
              <p:cNvSpPr/>
              <p:nvPr/>
            </p:nvSpPr>
            <p:spPr>
              <a:xfrm>
                <a:off x="37224176" y="10855456"/>
                <a:ext cx="342000" cy="322374"/>
              </a:xfrm>
              <a:prstGeom prst="ellipse">
                <a:avLst/>
              </a:prstGeom>
              <a:solidFill>
                <a:srgbClr val="FF0066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B</a:t>
                </a:r>
              </a:p>
            </p:txBody>
          </p:sp>
          <p:sp>
            <p:nvSpPr>
              <p:cNvPr id="274" name="273 Elipse"/>
              <p:cNvSpPr/>
              <p:nvPr/>
            </p:nvSpPr>
            <p:spPr>
              <a:xfrm>
                <a:off x="36746080" y="10845904"/>
                <a:ext cx="342000" cy="322374"/>
              </a:xfrm>
              <a:prstGeom prst="ellipse">
                <a:avLst/>
              </a:prstGeom>
              <a:solidFill>
                <a:srgbClr val="FFC00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</a:t>
                </a:r>
              </a:p>
            </p:txBody>
          </p:sp>
          <p:sp>
            <p:nvSpPr>
              <p:cNvPr id="285" name="284 Elipse"/>
              <p:cNvSpPr/>
              <p:nvPr/>
            </p:nvSpPr>
            <p:spPr>
              <a:xfrm>
                <a:off x="38164869" y="10854454"/>
                <a:ext cx="342000" cy="322374"/>
              </a:xfrm>
              <a:prstGeom prst="ellipse">
                <a:avLst/>
              </a:prstGeom>
              <a:solidFill>
                <a:srgbClr val="92D05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G</a:t>
                </a:r>
              </a:p>
            </p:txBody>
          </p:sp>
        </p:grpSp>
        <p:grpSp>
          <p:nvGrpSpPr>
            <p:cNvPr id="323" name="322 Grupo"/>
            <p:cNvGrpSpPr/>
            <p:nvPr/>
          </p:nvGrpSpPr>
          <p:grpSpPr>
            <a:xfrm>
              <a:off x="37354741" y="11282015"/>
              <a:ext cx="3960440" cy="2053414"/>
              <a:chOff x="18128605" y="1632944"/>
              <a:chExt cx="3960440" cy="2144208"/>
            </a:xfrm>
          </p:grpSpPr>
          <p:grpSp>
            <p:nvGrpSpPr>
              <p:cNvPr id="288" name="23 Grupo"/>
              <p:cNvGrpSpPr/>
              <p:nvPr/>
            </p:nvGrpSpPr>
            <p:grpSpPr>
              <a:xfrm>
                <a:off x="18128605" y="1632944"/>
                <a:ext cx="3960440" cy="2144208"/>
                <a:chOff x="594123" y="10837267"/>
                <a:chExt cx="2324606" cy="1508887"/>
              </a:xfrm>
            </p:grpSpPr>
            <p:grpSp>
              <p:nvGrpSpPr>
                <p:cNvPr id="296" name="18 Grupo"/>
                <p:cNvGrpSpPr/>
                <p:nvPr/>
              </p:nvGrpSpPr>
              <p:grpSpPr>
                <a:xfrm>
                  <a:off x="594123" y="10837267"/>
                  <a:ext cx="2324606" cy="1368152"/>
                  <a:chOff x="450107" y="4284539"/>
                  <a:chExt cx="3616054" cy="2376264"/>
                </a:xfrm>
              </p:grpSpPr>
              <p:sp>
                <p:nvSpPr>
                  <p:cNvPr id="298" name="297 Rectángulo"/>
                  <p:cNvSpPr/>
                  <p:nvPr/>
                </p:nvSpPr>
                <p:spPr>
                  <a:xfrm>
                    <a:off x="450107" y="4788595"/>
                    <a:ext cx="3616054" cy="1872208"/>
                  </a:xfrm>
                  <a:prstGeom prst="rect">
                    <a:avLst/>
                  </a:prstGeom>
                  <a:solidFill>
                    <a:srgbClr val="4070AA"/>
                  </a:solidFill>
                  <a:ln w="444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:endParaRPr lang="en-US" sz="1100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299" name="298 Rectángulo"/>
                  <p:cNvSpPr/>
                  <p:nvPr/>
                </p:nvSpPr>
                <p:spPr>
                  <a:xfrm>
                    <a:off x="450107" y="4284539"/>
                    <a:ext cx="3616054" cy="504056"/>
                  </a:xfrm>
                  <a:prstGeom prst="rect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444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r>
                      <a:rPr lang="es-PA" sz="2400" b="1" dirty="0">
                        <a:latin typeface="Arial" pitchFamily="34" charset="0"/>
                        <a:cs typeface="Arial" pitchFamily="34" charset="0"/>
                      </a:rPr>
                      <a:t>Superficies Externas</a:t>
                    </a:r>
                  </a:p>
                </p:txBody>
              </p:sp>
            </p:grpSp>
            <p:sp>
              <p:nvSpPr>
                <p:cNvPr id="297" name="296 Rectángulo"/>
                <p:cNvSpPr/>
                <p:nvPr/>
              </p:nvSpPr>
              <p:spPr>
                <a:xfrm>
                  <a:off x="604557" y="11197307"/>
                  <a:ext cx="1800200" cy="114884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:endParaRPr lang="en-US" sz="11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r>
                    <a:rPr lang="en-US" sz="2000" b="1" dirty="0" err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Techos</a:t>
                  </a:r>
                  <a:endPara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endParaRPr lang="en-US" sz="11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r>
                    <a:rPr lang="en-US" sz="2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Marcos</a:t>
                  </a:r>
                </a:p>
                <a:p>
                  <a:pPr algn="just"/>
                  <a:endParaRPr lang="en-US" sz="14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endParaRPr lang="en-US" sz="18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289" name="288 Elipse"/>
              <p:cNvSpPr/>
              <p:nvPr/>
            </p:nvSpPr>
            <p:spPr>
              <a:xfrm>
                <a:off x="20216837" y="2338936"/>
                <a:ext cx="342000" cy="342000"/>
              </a:xfrm>
              <a:prstGeom prst="ellipse">
                <a:avLst/>
              </a:prstGeom>
              <a:solidFill>
                <a:srgbClr val="7030A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M</a:t>
                </a:r>
              </a:p>
            </p:txBody>
          </p:sp>
          <p:sp>
            <p:nvSpPr>
              <p:cNvPr id="290" name="289 Elipse"/>
              <p:cNvSpPr/>
              <p:nvPr/>
            </p:nvSpPr>
            <p:spPr>
              <a:xfrm>
                <a:off x="19631684" y="2337512"/>
                <a:ext cx="342000" cy="342000"/>
              </a:xfrm>
              <a:prstGeom prst="ellipse">
                <a:avLst/>
              </a:prstGeom>
              <a:solidFill>
                <a:srgbClr val="C0000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L</a:t>
                </a:r>
              </a:p>
            </p:txBody>
          </p:sp>
          <p:sp>
            <p:nvSpPr>
              <p:cNvPr id="300" name="299 Elipse"/>
              <p:cNvSpPr/>
              <p:nvPr/>
            </p:nvSpPr>
            <p:spPr>
              <a:xfrm>
                <a:off x="21387005" y="2874849"/>
                <a:ext cx="342000" cy="342000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P</a:t>
                </a:r>
              </a:p>
            </p:txBody>
          </p:sp>
          <p:sp>
            <p:nvSpPr>
              <p:cNvPr id="301" name="300 Elipse"/>
              <p:cNvSpPr/>
              <p:nvPr/>
            </p:nvSpPr>
            <p:spPr>
              <a:xfrm>
                <a:off x="20792901" y="2347096"/>
                <a:ext cx="342000" cy="342000"/>
              </a:xfrm>
              <a:prstGeom prst="ellipse">
                <a:avLst/>
              </a:prstGeom>
              <a:solidFill>
                <a:srgbClr val="00B0F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N</a:t>
                </a:r>
              </a:p>
            </p:txBody>
          </p:sp>
          <p:sp>
            <p:nvSpPr>
              <p:cNvPr id="319" name="318 Elipse"/>
              <p:cNvSpPr/>
              <p:nvPr/>
            </p:nvSpPr>
            <p:spPr>
              <a:xfrm>
                <a:off x="20201472" y="2885852"/>
                <a:ext cx="342000" cy="342000"/>
              </a:xfrm>
              <a:prstGeom prst="ellipse">
                <a:avLst/>
              </a:prstGeom>
              <a:solidFill>
                <a:srgbClr val="7030A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M</a:t>
                </a:r>
              </a:p>
            </p:txBody>
          </p:sp>
          <p:sp>
            <p:nvSpPr>
              <p:cNvPr id="320" name="319 Elipse"/>
              <p:cNvSpPr/>
              <p:nvPr/>
            </p:nvSpPr>
            <p:spPr>
              <a:xfrm>
                <a:off x="19630921" y="2885852"/>
                <a:ext cx="342000" cy="342000"/>
              </a:xfrm>
              <a:prstGeom prst="ellipse">
                <a:avLst/>
              </a:prstGeom>
              <a:solidFill>
                <a:srgbClr val="C0000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L</a:t>
                </a:r>
              </a:p>
            </p:txBody>
          </p:sp>
          <p:sp>
            <p:nvSpPr>
              <p:cNvPr id="321" name="320 Elipse"/>
              <p:cNvSpPr/>
              <p:nvPr/>
            </p:nvSpPr>
            <p:spPr>
              <a:xfrm>
                <a:off x="21387005" y="2352013"/>
                <a:ext cx="342000" cy="342000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P</a:t>
                </a:r>
              </a:p>
            </p:txBody>
          </p:sp>
          <p:sp>
            <p:nvSpPr>
              <p:cNvPr id="322" name="321 Elipse"/>
              <p:cNvSpPr/>
              <p:nvPr/>
            </p:nvSpPr>
            <p:spPr>
              <a:xfrm>
                <a:off x="20783645" y="2874849"/>
                <a:ext cx="342000" cy="342000"/>
              </a:xfrm>
              <a:prstGeom prst="ellipse">
                <a:avLst/>
              </a:prstGeom>
              <a:solidFill>
                <a:srgbClr val="00B0F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N</a:t>
                </a:r>
              </a:p>
            </p:txBody>
          </p:sp>
        </p:grpSp>
        <p:grpSp>
          <p:nvGrpSpPr>
            <p:cNvPr id="324" name="323 Grupo"/>
            <p:cNvGrpSpPr>
              <a:grpSpLocks noChangeAspect="1"/>
            </p:cNvGrpSpPr>
            <p:nvPr/>
          </p:nvGrpSpPr>
          <p:grpSpPr>
            <a:xfrm>
              <a:off x="36003999" y="2785071"/>
              <a:ext cx="6696744" cy="2782591"/>
              <a:chOff x="7650907" y="11845379"/>
              <a:chExt cx="4320480" cy="1584176"/>
            </a:xfrm>
          </p:grpSpPr>
          <p:grpSp>
            <p:nvGrpSpPr>
              <p:cNvPr id="325" name="14 Grupo"/>
              <p:cNvGrpSpPr/>
              <p:nvPr/>
            </p:nvGrpSpPr>
            <p:grpSpPr>
              <a:xfrm>
                <a:off x="7650907" y="11845379"/>
                <a:ext cx="4320480" cy="1584176"/>
                <a:chOff x="450107" y="4284539"/>
                <a:chExt cx="5184576" cy="1584176"/>
              </a:xfrm>
            </p:grpSpPr>
            <p:sp>
              <p:nvSpPr>
                <p:cNvPr id="327" name="326 Rectángulo"/>
                <p:cNvSpPr/>
                <p:nvPr/>
              </p:nvSpPr>
              <p:spPr>
                <a:xfrm>
                  <a:off x="450107" y="4788595"/>
                  <a:ext cx="5184576" cy="1080120"/>
                </a:xfrm>
                <a:prstGeom prst="rect">
                  <a:avLst/>
                </a:prstGeom>
                <a:solidFill>
                  <a:srgbClr val="4070AA"/>
                </a:solidFill>
                <a:ln w="444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/>
                  <a:endParaRPr lang="en-US" sz="11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28" name="327 Rectángulo"/>
                <p:cNvSpPr/>
                <p:nvPr/>
              </p:nvSpPr>
              <p:spPr>
                <a:xfrm>
                  <a:off x="450107" y="4284539"/>
                  <a:ext cx="5184576" cy="504056"/>
                </a:xfrm>
                <a:prstGeom prst="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444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n-US" sz="2400" b="1" dirty="0">
                      <a:latin typeface="Arial" pitchFamily="34" charset="0"/>
                      <a:cs typeface="Arial" pitchFamily="34" charset="0"/>
                    </a:rPr>
                    <a:t> Pinturas de </a:t>
                  </a:r>
                  <a:r>
                    <a:rPr lang="es-PA" sz="2400" b="1" dirty="0">
                      <a:latin typeface="Arial" pitchFamily="34" charset="0"/>
                      <a:cs typeface="Arial" pitchFamily="34" charset="0"/>
                    </a:rPr>
                    <a:t>Demarcación</a:t>
                  </a:r>
                  <a:r>
                    <a:rPr lang="en-US" sz="2400" b="1">
                      <a:latin typeface="Arial" pitchFamily="34" charset="0"/>
                      <a:cs typeface="Arial" pitchFamily="34" charset="0"/>
                    </a:rPr>
                    <a:t> </a:t>
                  </a:r>
                  <a:r>
                    <a:rPr lang="en-US" sz="2400" b="1" dirty="0">
                      <a:latin typeface="Arial" pitchFamily="34" charset="0"/>
                      <a:cs typeface="Arial" pitchFamily="34" charset="0"/>
                    </a:rPr>
                    <a:t>V</a:t>
                  </a:r>
                  <a:r>
                    <a:rPr lang="en-US" sz="2400" b="1">
                      <a:latin typeface="Arial" pitchFamily="34" charset="0"/>
                      <a:cs typeface="Arial" pitchFamily="34" charset="0"/>
                    </a:rPr>
                    <a:t>ial</a:t>
                  </a:r>
                  <a:endParaRPr lang="en-US" sz="24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326" name="325 Rectángulo"/>
              <p:cNvSpPr/>
              <p:nvPr/>
            </p:nvSpPr>
            <p:spPr>
              <a:xfrm>
                <a:off x="7722915" y="12421449"/>
                <a:ext cx="4176465" cy="928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s-PA" sz="20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PINTURAS AYA tiene una completa selección de soluciones para la demarcación de pavimentos,  incluyendo recubrimientos a base de agua o solvente. Nuestros productos, lideres de la industria, proveen de la mas alta  durabilidad disponible en el mercado</a:t>
                </a:r>
                <a:endParaRPr lang="es-PA" sz="21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329" name="328 Grupo"/>
            <p:cNvGrpSpPr>
              <a:grpSpLocks noChangeAspect="1"/>
            </p:cNvGrpSpPr>
            <p:nvPr/>
          </p:nvGrpSpPr>
          <p:grpSpPr>
            <a:xfrm>
              <a:off x="36490645" y="14692112"/>
              <a:ext cx="5688633" cy="2782591"/>
              <a:chOff x="7650907" y="11845379"/>
              <a:chExt cx="4320481" cy="1584176"/>
            </a:xfrm>
          </p:grpSpPr>
          <p:grpSp>
            <p:nvGrpSpPr>
              <p:cNvPr id="330" name="14 Grupo"/>
              <p:cNvGrpSpPr/>
              <p:nvPr/>
            </p:nvGrpSpPr>
            <p:grpSpPr>
              <a:xfrm>
                <a:off x="7650907" y="11845379"/>
                <a:ext cx="4320481" cy="1584176"/>
                <a:chOff x="450107" y="4284539"/>
                <a:chExt cx="5184577" cy="1584176"/>
              </a:xfrm>
            </p:grpSpPr>
            <p:sp>
              <p:nvSpPr>
                <p:cNvPr id="332" name="331 Rectángulo"/>
                <p:cNvSpPr/>
                <p:nvPr/>
              </p:nvSpPr>
              <p:spPr>
                <a:xfrm>
                  <a:off x="450107" y="4788595"/>
                  <a:ext cx="5184576" cy="1080120"/>
                </a:xfrm>
                <a:prstGeom prst="rect">
                  <a:avLst/>
                </a:prstGeom>
                <a:solidFill>
                  <a:srgbClr val="4070AA"/>
                </a:solidFill>
                <a:ln w="444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/>
                  <a:endParaRPr lang="en-US" sz="11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33" name="332 Rectángulo"/>
                <p:cNvSpPr/>
                <p:nvPr/>
              </p:nvSpPr>
              <p:spPr>
                <a:xfrm>
                  <a:off x="450108" y="4284539"/>
                  <a:ext cx="5184576" cy="504056"/>
                </a:xfrm>
                <a:prstGeom prst="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444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n-US" sz="2400" b="1" dirty="0">
                      <a:latin typeface="Arial" pitchFamily="34" charset="0"/>
                      <a:cs typeface="Arial" pitchFamily="34" charset="0"/>
                    </a:rPr>
                    <a:t> </a:t>
                  </a:r>
                  <a:r>
                    <a:rPr lang="es-PA" sz="2400" b="1" dirty="0">
                      <a:latin typeface="Arial" pitchFamily="34" charset="0"/>
                      <a:cs typeface="Arial" pitchFamily="34" charset="0"/>
                    </a:rPr>
                    <a:t>Recubrimientos para Techos</a:t>
                  </a:r>
                </a:p>
              </p:txBody>
            </p:sp>
          </p:grpSp>
          <p:sp>
            <p:nvSpPr>
              <p:cNvPr id="331" name="330 Rectángulo"/>
              <p:cNvSpPr/>
              <p:nvPr/>
            </p:nvSpPr>
            <p:spPr>
              <a:xfrm>
                <a:off x="7722915" y="12421448"/>
                <a:ext cx="4176465" cy="928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s-PA" sz="20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Diseñados para proteger el sistema original del techo,, ayuda a prolongar su tiempo de vida. Poseen hasta un 90% de reflectividad, lo  que reduce la temperatura interna de la edificación y conlleva a un ahorro del costo de la energía</a:t>
                </a:r>
              </a:p>
            </p:txBody>
          </p:sp>
        </p:grpSp>
        <p:pic>
          <p:nvPicPr>
            <p:cNvPr id="191" name="190 Imagen" descr="PINTURAS AYA VERTICAL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</a:blip>
            <a:srcRect l="4358"/>
            <a:stretch>
              <a:fillRect/>
            </a:stretch>
          </p:blipFill>
          <p:spPr>
            <a:xfrm>
              <a:off x="1704170" y="17042655"/>
              <a:ext cx="3192373" cy="1728192"/>
            </a:xfrm>
            <a:prstGeom prst="rect">
              <a:avLst/>
            </a:prstGeom>
          </p:spPr>
        </p:pic>
        <p:pic>
          <p:nvPicPr>
            <p:cNvPr id="192" name="191 Imagen" descr="GSPC SIN FONDO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445146" y="17539300"/>
              <a:ext cx="2543629" cy="1519579"/>
            </a:xfrm>
            <a:prstGeom prst="rect">
              <a:avLst/>
            </a:prstGeom>
          </p:spPr>
        </p:pic>
        <p:sp>
          <p:nvSpPr>
            <p:cNvPr id="193" name="192 CuadroTexto"/>
            <p:cNvSpPr txBox="1"/>
            <p:nvPr/>
          </p:nvSpPr>
          <p:spPr>
            <a:xfrm>
              <a:off x="17411" y="768847"/>
              <a:ext cx="4403407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  <a:ea typeface="Adobe Gothic Std B" pitchFamily="34" charset="-128"/>
                  <a:cs typeface="Arial" pitchFamily="34" charset="0"/>
                </a:rPr>
                <a:t>SISTEMA DE PINTURA PARA INSTITUCIONES EDUCATIVAS</a:t>
              </a:r>
            </a:p>
          </p:txBody>
        </p:sp>
        <p:grpSp>
          <p:nvGrpSpPr>
            <p:cNvPr id="185" name="184 Grupo"/>
            <p:cNvGrpSpPr/>
            <p:nvPr/>
          </p:nvGrpSpPr>
          <p:grpSpPr>
            <a:xfrm>
              <a:off x="3456383" y="7321576"/>
              <a:ext cx="4824536" cy="2708878"/>
              <a:chOff x="1854797" y="7321575"/>
              <a:chExt cx="3096344" cy="3384376"/>
            </a:xfrm>
          </p:grpSpPr>
          <p:sp>
            <p:nvSpPr>
              <p:cNvPr id="196" name="195 Rectángulo"/>
              <p:cNvSpPr/>
              <p:nvPr/>
            </p:nvSpPr>
            <p:spPr>
              <a:xfrm>
                <a:off x="1854797" y="7969647"/>
                <a:ext cx="3096344" cy="2736304"/>
              </a:xfrm>
              <a:prstGeom prst="rect">
                <a:avLst/>
              </a:prstGeom>
              <a:solidFill>
                <a:srgbClr val="4070AA"/>
              </a:solidFill>
              <a:ln w="444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en-US" sz="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7" name="196 Rectángulo"/>
              <p:cNvSpPr/>
              <p:nvPr/>
            </p:nvSpPr>
            <p:spPr>
              <a:xfrm>
                <a:off x="1854797" y="7321575"/>
                <a:ext cx="3096344" cy="6767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444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400" b="1" dirty="0">
                    <a:latin typeface="Arial" pitchFamily="34" charset="0"/>
                    <a:cs typeface="Arial" pitchFamily="34" charset="0"/>
                  </a:rPr>
                  <a:t> Parking / </a:t>
                </a:r>
                <a:r>
                  <a:rPr lang="es-PA" sz="2400" b="1" dirty="0">
                    <a:latin typeface="Arial" pitchFamily="34" charset="0"/>
                    <a:cs typeface="Arial" pitchFamily="34" charset="0"/>
                  </a:rPr>
                  <a:t>Estacionamientos</a:t>
                </a:r>
              </a:p>
            </p:txBody>
          </p:sp>
          <p:sp>
            <p:nvSpPr>
              <p:cNvPr id="198" name="197 Rectángulo"/>
              <p:cNvSpPr/>
              <p:nvPr/>
            </p:nvSpPr>
            <p:spPr>
              <a:xfrm>
                <a:off x="1926806" y="8185670"/>
                <a:ext cx="2952328" cy="20379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s-PA" sz="20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PINTURAS AYA  ofrece una amplia gama de productos diseñados para mejorar la señalización y las condiciones de seguridad requeridas en estas áreas</a:t>
                </a:r>
              </a:p>
            </p:txBody>
          </p:sp>
        </p:grpSp>
        <p:sp>
          <p:nvSpPr>
            <p:cNvPr id="201" name="200 Estrella de 7 puntas"/>
            <p:cNvSpPr/>
            <p:nvPr/>
          </p:nvSpPr>
          <p:spPr>
            <a:xfrm>
              <a:off x="1991979" y="2713300"/>
              <a:ext cx="504056" cy="504000"/>
            </a:xfrm>
            <a:prstGeom prst="star7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0" name="189 Grupo"/>
            <p:cNvGrpSpPr/>
            <p:nvPr/>
          </p:nvGrpSpPr>
          <p:grpSpPr>
            <a:xfrm>
              <a:off x="12079933" y="8257679"/>
              <a:ext cx="3672408" cy="3259987"/>
              <a:chOff x="11503869" y="3917563"/>
              <a:chExt cx="3672408" cy="3259987"/>
            </a:xfrm>
          </p:grpSpPr>
          <p:grpSp>
            <p:nvGrpSpPr>
              <p:cNvPr id="194" name="23 Grupo"/>
              <p:cNvGrpSpPr/>
              <p:nvPr/>
            </p:nvGrpSpPr>
            <p:grpSpPr>
              <a:xfrm>
                <a:off x="11503869" y="3917563"/>
                <a:ext cx="3672408" cy="3259987"/>
                <a:chOff x="594123" y="10847292"/>
                <a:chExt cx="1944216" cy="1358124"/>
              </a:xfrm>
            </p:grpSpPr>
            <p:grpSp>
              <p:nvGrpSpPr>
                <p:cNvPr id="209" name="18 Grupo"/>
                <p:cNvGrpSpPr/>
                <p:nvPr/>
              </p:nvGrpSpPr>
              <p:grpSpPr>
                <a:xfrm>
                  <a:off x="594123" y="10847292"/>
                  <a:ext cx="1944216" cy="1358124"/>
                  <a:chOff x="450107" y="4301954"/>
                  <a:chExt cx="3024335" cy="2358849"/>
                </a:xfrm>
              </p:grpSpPr>
              <p:sp>
                <p:nvSpPr>
                  <p:cNvPr id="211" name="210 Rectángulo"/>
                  <p:cNvSpPr/>
                  <p:nvPr/>
                </p:nvSpPr>
                <p:spPr>
                  <a:xfrm>
                    <a:off x="450107" y="4788595"/>
                    <a:ext cx="3024335" cy="1872208"/>
                  </a:xfrm>
                  <a:prstGeom prst="rect">
                    <a:avLst/>
                  </a:prstGeom>
                  <a:solidFill>
                    <a:srgbClr val="4070AA"/>
                  </a:solidFill>
                  <a:ln w="444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:endParaRPr lang="en-US" sz="1100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212" name="211 Rectángulo"/>
                  <p:cNvSpPr/>
                  <p:nvPr/>
                </p:nvSpPr>
                <p:spPr>
                  <a:xfrm>
                    <a:off x="450107" y="4301954"/>
                    <a:ext cx="3024335" cy="504056"/>
                  </a:xfrm>
                  <a:prstGeom prst="rect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444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r>
                      <a:rPr lang="es-PA" sz="2400" b="1" dirty="0">
                        <a:latin typeface="Arial" pitchFamily="34" charset="0"/>
                        <a:cs typeface="Arial" pitchFamily="34" charset="0"/>
                      </a:rPr>
                      <a:t>Salones de Clase</a:t>
                    </a:r>
                  </a:p>
                </p:txBody>
              </p:sp>
            </p:grpSp>
            <p:sp>
              <p:nvSpPr>
                <p:cNvPr id="210" name="209 Rectángulo"/>
                <p:cNvSpPr/>
                <p:nvPr/>
              </p:nvSpPr>
              <p:spPr>
                <a:xfrm>
                  <a:off x="604557" y="11197307"/>
                  <a:ext cx="1800200" cy="94563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s-PA" sz="2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Techos</a:t>
                  </a:r>
                </a:p>
                <a:p>
                  <a:pPr algn="just"/>
                  <a:endParaRPr lang="es-PA" sz="11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r>
                    <a:rPr lang="es-PA" sz="2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Paredes</a:t>
                  </a:r>
                </a:p>
                <a:p>
                  <a:pPr algn="just"/>
                  <a:endParaRPr lang="es-PA" sz="11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r>
                    <a:rPr lang="es-PA" sz="2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Pisos</a:t>
                  </a:r>
                </a:p>
                <a:p>
                  <a:pPr algn="just"/>
                  <a:endParaRPr lang="es-PA" sz="105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r>
                    <a:rPr lang="es-PA" sz="18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Marcos y Puertas</a:t>
                  </a:r>
                </a:p>
                <a:p>
                  <a:pPr algn="just"/>
                  <a:endParaRPr lang="es-PA" sz="11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r>
                    <a:rPr lang="es-PA" sz="2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Pasamanos</a:t>
                  </a:r>
                </a:p>
              </p:txBody>
            </p:sp>
          </p:grpSp>
          <p:sp>
            <p:nvSpPr>
              <p:cNvPr id="195" name="194 Elipse"/>
              <p:cNvSpPr/>
              <p:nvPr/>
            </p:nvSpPr>
            <p:spPr>
              <a:xfrm>
                <a:off x="14224407" y="4857537"/>
                <a:ext cx="342000" cy="322374"/>
              </a:xfrm>
              <a:prstGeom prst="ellipse">
                <a:avLst/>
              </a:prstGeom>
              <a:solidFill>
                <a:srgbClr val="FF0066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B</a:t>
                </a:r>
              </a:p>
            </p:txBody>
          </p:sp>
          <p:sp>
            <p:nvSpPr>
              <p:cNvPr id="199" name="198 Elipse"/>
              <p:cNvSpPr/>
              <p:nvPr/>
            </p:nvSpPr>
            <p:spPr>
              <a:xfrm>
                <a:off x="14762269" y="5352649"/>
                <a:ext cx="342000" cy="322374"/>
              </a:xfrm>
              <a:prstGeom prst="ellipse">
                <a:avLst/>
              </a:prstGeom>
              <a:solidFill>
                <a:srgbClr val="00B05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D</a:t>
                </a:r>
              </a:p>
            </p:txBody>
          </p:sp>
          <p:sp>
            <p:nvSpPr>
              <p:cNvPr id="200" name="199 Elipse"/>
              <p:cNvSpPr/>
              <p:nvPr/>
            </p:nvSpPr>
            <p:spPr>
              <a:xfrm>
                <a:off x="13666383" y="4838961"/>
                <a:ext cx="342000" cy="322374"/>
              </a:xfrm>
              <a:prstGeom prst="ellipse">
                <a:avLst/>
              </a:prstGeom>
              <a:solidFill>
                <a:srgbClr val="FFC00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</a:t>
                </a:r>
              </a:p>
            </p:txBody>
          </p:sp>
          <p:sp>
            <p:nvSpPr>
              <p:cNvPr id="202" name="201 Elipse"/>
              <p:cNvSpPr/>
              <p:nvPr/>
            </p:nvSpPr>
            <p:spPr>
              <a:xfrm>
                <a:off x="13666383" y="5809407"/>
                <a:ext cx="342000" cy="32237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Q</a:t>
                </a:r>
              </a:p>
            </p:txBody>
          </p:sp>
          <p:sp>
            <p:nvSpPr>
              <p:cNvPr id="203" name="202 Elipse"/>
              <p:cNvSpPr/>
              <p:nvPr/>
            </p:nvSpPr>
            <p:spPr>
              <a:xfrm>
                <a:off x="13666383" y="6241455"/>
                <a:ext cx="342000" cy="322374"/>
              </a:xfrm>
              <a:prstGeom prst="ellipse">
                <a:avLst/>
              </a:prstGeom>
              <a:solidFill>
                <a:srgbClr val="00B0F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C</a:t>
                </a:r>
              </a:p>
            </p:txBody>
          </p:sp>
          <p:sp>
            <p:nvSpPr>
              <p:cNvPr id="204" name="203 Elipse"/>
              <p:cNvSpPr/>
              <p:nvPr/>
            </p:nvSpPr>
            <p:spPr>
              <a:xfrm>
                <a:off x="14224407" y="5343017"/>
                <a:ext cx="342000" cy="322374"/>
              </a:xfrm>
              <a:prstGeom prst="ellipse">
                <a:avLst/>
              </a:prstGeom>
              <a:solidFill>
                <a:srgbClr val="FF0066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B</a:t>
                </a:r>
              </a:p>
            </p:txBody>
          </p:sp>
          <p:sp>
            <p:nvSpPr>
              <p:cNvPr id="205" name="204 Elipse"/>
              <p:cNvSpPr/>
              <p:nvPr/>
            </p:nvSpPr>
            <p:spPr>
              <a:xfrm>
                <a:off x="13666383" y="5343017"/>
                <a:ext cx="342000" cy="322374"/>
              </a:xfrm>
              <a:prstGeom prst="ellipse">
                <a:avLst/>
              </a:prstGeom>
              <a:solidFill>
                <a:srgbClr val="FFC00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</a:t>
                </a:r>
              </a:p>
            </p:txBody>
          </p:sp>
          <p:sp>
            <p:nvSpPr>
              <p:cNvPr id="206" name="205 Elipse"/>
              <p:cNvSpPr/>
              <p:nvPr/>
            </p:nvSpPr>
            <p:spPr>
              <a:xfrm>
                <a:off x="13666383" y="6711169"/>
                <a:ext cx="342000" cy="322374"/>
              </a:xfrm>
              <a:prstGeom prst="ellipse">
                <a:avLst/>
              </a:prstGeom>
              <a:solidFill>
                <a:srgbClr val="00B0F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C</a:t>
                </a:r>
              </a:p>
            </p:txBody>
          </p:sp>
          <p:sp>
            <p:nvSpPr>
              <p:cNvPr id="207" name="206 Elipse"/>
              <p:cNvSpPr/>
              <p:nvPr/>
            </p:nvSpPr>
            <p:spPr>
              <a:xfrm>
                <a:off x="14242447" y="6711169"/>
                <a:ext cx="342000" cy="322374"/>
              </a:xfrm>
              <a:prstGeom prst="ellipse">
                <a:avLst/>
              </a:prstGeom>
              <a:solidFill>
                <a:srgbClr val="7030A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F</a:t>
                </a:r>
              </a:p>
            </p:txBody>
          </p:sp>
          <p:sp>
            <p:nvSpPr>
              <p:cNvPr id="208" name="207 Elipse"/>
              <p:cNvSpPr/>
              <p:nvPr/>
            </p:nvSpPr>
            <p:spPr>
              <a:xfrm>
                <a:off x="14242447" y="6207113"/>
                <a:ext cx="342000" cy="322374"/>
              </a:xfrm>
              <a:prstGeom prst="ellipse">
                <a:avLst/>
              </a:prstGeom>
              <a:solidFill>
                <a:srgbClr val="7030A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F</a:t>
                </a:r>
              </a:p>
            </p:txBody>
          </p:sp>
        </p:grpSp>
        <p:grpSp>
          <p:nvGrpSpPr>
            <p:cNvPr id="213" name="212 Grupo"/>
            <p:cNvGrpSpPr/>
            <p:nvPr/>
          </p:nvGrpSpPr>
          <p:grpSpPr>
            <a:xfrm>
              <a:off x="31251471" y="2929087"/>
              <a:ext cx="4023504" cy="3318960"/>
              <a:chOff x="18560653" y="11642840"/>
              <a:chExt cx="4023504" cy="3318960"/>
            </a:xfrm>
          </p:grpSpPr>
          <p:grpSp>
            <p:nvGrpSpPr>
              <p:cNvPr id="214" name="23 Grupo"/>
              <p:cNvGrpSpPr/>
              <p:nvPr/>
            </p:nvGrpSpPr>
            <p:grpSpPr>
              <a:xfrm>
                <a:off x="18560653" y="11642840"/>
                <a:ext cx="4023504" cy="3318960"/>
                <a:chOff x="594123" y="10808527"/>
                <a:chExt cx="1944216" cy="1339096"/>
              </a:xfrm>
            </p:grpSpPr>
            <p:grpSp>
              <p:nvGrpSpPr>
                <p:cNvPr id="225" name="18 Grupo"/>
                <p:cNvGrpSpPr/>
                <p:nvPr/>
              </p:nvGrpSpPr>
              <p:grpSpPr>
                <a:xfrm>
                  <a:off x="594123" y="10808527"/>
                  <a:ext cx="1944216" cy="1339096"/>
                  <a:chOff x="450107" y="4234623"/>
                  <a:chExt cx="3024336" cy="2325798"/>
                </a:xfrm>
              </p:grpSpPr>
              <p:sp>
                <p:nvSpPr>
                  <p:cNvPr id="229" name="228 Rectángulo"/>
                  <p:cNvSpPr/>
                  <p:nvPr/>
                </p:nvSpPr>
                <p:spPr>
                  <a:xfrm>
                    <a:off x="450107" y="4738675"/>
                    <a:ext cx="3024336" cy="1821746"/>
                  </a:xfrm>
                  <a:prstGeom prst="rect">
                    <a:avLst/>
                  </a:prstGeom>
                  <a:solidFill>
                    <a:srgbClr val="4070AA"/>
                  </a:solidFill>
                  <a:ln w="444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:endParaRPr lang="en-US" sz="1100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230" name="229 Rectángulo"/>
                  <p:cNvSpPr/>
                  <p:nvPr/>
                </p:nvSpPr>
                <p:spPr>
                  <a:xfrm>
                    <a:off x="450107" y="4234623"/>
                    <a:ext cx="3024336" cy="504056"/>
                  </a:xfrm>
                  <a:prstGeom prst="rect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444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r>
                      <a:rPr lang="es-PA" sz="2000" b="1" dirty="0"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es-PA" sz="2400" b="1" dirty="0">
                        <a:latin typeface="Arial" pitchFamily="34" charset="0"/>
                        <a:cs typeface="Arial" pitchFamily="34" charset="0"/>
                      </a:rPr>
                      <a:t>Gimnasio</a:t>
                    </a:r>
                  </a:p>
                </p:txBody>
              </p:sp>
            </p:grpSp>
            <p:sp>
              <p:nvSpPr>
                <p:cNvPr id="226" name="225 Rectángulo"/>
                <p:cNvSpPr/>
                <p:nvPr/>
              </p:nvSpPr>
              <p:spPr>
                <a:xfrm>
                  <a:off x="604557" y="11197307"/>
                  <a:ext cx="1800200" cy="94065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US" sz="2000" b="1" dirty="0" err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Techos</a:t>
                  </a:r>
                  <a:endPara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endParaRPr lang="en-US" sz="105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r>
                    <a:rPr lang="en-US" sz="2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Paredes</a:t>
                  </a:r>
                </a:p>
                <a:p>
                  <a:pPr algn="just"/>
                  <a:endParaRPr lang="en-US" sz="12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r>
                    <a:rPr lang="en-US" sz="2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Pisos</a:t>
                  </a:r>
                </a:p>
                <a:p>
                  <a:pPr algn="just"/>
                  <a:endParaRPr lang="en-US" sz="11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r>
                    <a:rPr lang="en-US" sz="2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Marcos y </a:t>
                  </a:r>
                  <a:r>
                    <a:rPr lang="en-US" sz="2000" b="1" dirty="0" err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Puertas</a:t>
                  </a:r>
                  <a:endPara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endParaRPr lang="en-US" sz="12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r>
                    <a:rPr lang="en-US" sz="2000" b="1" dirty="0" err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Pasamanos</a:t>
                  </a:r>
                  <a:endPara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215" name="214 Elipse"/>
              <p:cNvSpPr/>
              <p:nvPr/>
            </p:nvSpPr>
            <p:spPr>
              <a:xfrm>
                <a:off x="21531021" y="12650167"/>
                <a:ext cx="342000" cy="322374"/>
              </a:xfrm>
              <a:prstGeom prst="ellipse">
                <a:avLst/>
              </a:prstGeom>
              <a:solidFill>
                <a:srgbClr val="FF0066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B</a:t>
                </a:r>
              </a:p>
            </p:txBody>
          </p:sp>
          <p:sp>
            <p:nvSpPr>
              <p:cNvPr id="216" name="215 Elipse"/>
              <p:cNvSpPr/>
              <p:nvPr/>
            </p:nvSpPr>
            <p:spPr>
              <a:xfrm>
                <a:off x="22107085" y="13154223"/>
                <a:ext cx="342000" cy="322374"/>
              </a:xfrm>
              <a:prstGeom prst="ellipse">
                <a:avLst/>
              </a:prstGeom>
              <a:solidFill>
                <a:srgbClr val="00B05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G</a:t>
                </a:r>
              </a:p>
            </p:txBody>
          </p:sp>
          <p:sp>
            <p:nvSpPr>
              <p:cNvPr id="217" name="216 Elipse"/>
              <p:cNvSpPr/>
              <p:nvPr/>
            </p:nvSpPr>
            <p:spPr>
              <a:xfrm>
                <a:off x="20954957" y="12652977"/>
                <a:ext cx="342000" cy="322374"/>
              </a:xfrm>
              <a:prstGeom prst="ellipse">
                <a:avLst/>
              </a:prstGeom>
              <a:solidFill>
                <a:srgbClr val="FFC00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</a:t>
                </a:r>
              </a:p>
            </p:txBody>
          </p:sp>
          <p:sp>
            <p:nvSpPr>
              <p:cNvPr id="218" name="217 Elipse"/>
              <p:cNvSpPr/>
              <p:nvPr/>
            </p:nvSpPr>
            <p:spPr>
              <a:xfrm>
                <a:off x="20923425" y="13604120"/>
                <a:ext cx="342000" cy="32237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Q</a:t>
                </a:r>
              </a:p>
            </p:txBody>
          </p:sp>
          <p:sp>
            <p:nvSpPr>
              <p:cNvPr id="219" name="218 Elipse"/>
              <p:cNvSpPr/>
              <p:nvPr/>
            </p:nvSpPr>
            <p:spPr>
              <a:xfrm>
                <a:off x="20930247" y="14077918"/>
                <a:ext cx="342000" cy="322374"/>
              </a:xfrm>
              <a:prstGeom prst="ellipse">
                <a:avLst/>
              </a:prstGeom>
              <a:solidFill>
                <a:srgbClr val="00B0F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C</a:t>
                </a:r>
              </a:p>
            </p:txBody>
          </p:sp>
          <p:sp>
            <p:nvSpPr>
              <p:cNvPr id="220" name="219 Elipse"/>
              <p:cNvSpPr/>
              <p:nvPr/>
            </p:nvSpPr>
            <p:spPr>
              <a:xfrm>
                <a:off x="21531021" y="13138457"/>
                <a:ext cx="342000" cy="322374"/>
              </a:xfrm>
              <a:prstGeom prst="ellipse">
                <a:avLst/>
              </a:prstGeom>
              <a:solidFill>
                <a:srgbClr val="FF0066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B</a:t>
                </a:r>
              </a:p>
            </p:txBody>
          </p:sp>
          <p:sp>
            <p:nvSpPr>
              <p:cNvPr id="221" name="220 Elipse"/>
              <p:cNvSpPr/>
              <p:nvPr/>
            </p:nvSpPr>
            <p:spPr>
              <a:xfrm>
                <a:off x="20939191" y="13122691"/>
                <a:ext cx="342000" cy="322374"/>
              </a:xfrm>
              <a:prstGeom prst="ellipse">
                <a:avLst/>
              </a:prstGeom>
              <a:solidFill>
                <a:srgbClr val="FFC00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</a:t>
                </a:r>
              </a:p>
            </p:txBody>
          </p:sp>
          <p:sp>
            <p:nvSpPr>
              <p:cNvPr id="222" name="221 Elipse"/>
              <p:cNvSpPr/>
              <p:nvPr/>
            </p:nvSpPr>
            <p:spPr>
              <a:xfrm>
                <a:off x="20936917" y="14525185"/>
                <a:ext cx="342000" cy="322374"/>
              </a:xfrm>
              <a:prstGeom prst="ellipse">
                <a:avLst/>
              </a:prstGeom>
              <a:solidFill>
                <a:srgbClr val="00B0F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C</a:t>
                </a:r>
              </a:p>
            </p:txBody>
          </p:sp>
          <p:sp>
            <p:nvSpPr>
              <p:cNvPr id="223" name="222 Elipse"/>
              <p:cNvSpPr/>
              <p:nvPr/>
            </p:nvSpPr>
            <p:spPr>
              <a:xfrm>
                <a:off x="21512981" y="14525185"/>
                <a:ext cx="342000" cy="322374"/>
              </a:xfrm>
              <a:prstGeom prst="ellipse">
                <a:avLst/>
              </a:prstGeom>
              <a:solidFill>
                <a:srgbClr val="00B05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G</a:t>
                </a:r>
              </a:p>
            </p:txBody>
          </p:sp>
          <p:sp>
            <p:nvSpPr>
              <p:cNvPr id="224" name="223 Elipse"/>
              <p:cNvSpPr/>
              <p:nvPr/>
            </p:nvSpPr>
            <p:spPr>
              <a:xfrm>
                <a:off x="21515255" y="14099271"/>
                <a:ext cx="342000" cy="322374"/>
              </a:xfrm>
              <a:prstGeom prst="ellipse">
                <a:avLst/>
              </a:prstGeom>
              <a:solidFill>
                <a:srgbClr val="00B05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G</a:t>
                </a:r>
              </a:p>
            </p:txBody>
          </p:sp>
        </p:grpSp>
        <p:grpSp>
          <p:nvGrpSpPr>
            <p:cNvPr id="231" name="230 Grupo"/>
            <p:cNvGrpSpPr/>
            <p:nvPr/>
          </p:nvGrpSpPr>
          <p:grpSpPr>
            <a:xfrm>
              <a:off x="14816237" y="4657278"/>
              <a:ext cx="4392488" cy="2952329"/>
              <a:chOff x="34402413" y="9240755"/>
              <a:chExt cx="4392488" cy="2952329"/>
            </a:xfrm>
          </p:grpSpPr>
          <p:grpSp>
            <p:nvGrpSpPr>
              <p:cNvPr id="232" name="23 Grupo"/>
              <p:cNvGrpSpPr/>
              <p:nvPr/>
            </p:nvGrpSpPr>
            <p:grpSpPr>
              <a:xfrm>
                <a:off x="34402413" y="9240755"/>
                <a:ext cx="4392488" cy="2952329"/>
                <a:chOff x="594124" y="10694893"/>
                <a:chExt cx="1944217" cy="1467377"/>
              </a:xfrm>
            </p:grpSpPr>
            <p:grpSp>
              <p:nvGrpSpPr>
                <p:cNvPr id="242" name="18 Grupo"/>
                <p:cNvGrpSpPr/>
                <p:nvPr/>
              </p:nvGrpSpPr>
              <p:grpSpPr>
                <a:xfrm>
                  <a:off x="594124" y="10694893"/>
                  <a:ext cx="1944217" cy="1467377"/>
                  <a:chOff x="450107" y="4037256"/>
                  <a:chExt cx="3024336" cy="2548600"/>
                </a:xfrm>
              </p:grpSpPr>
              <p:sp>
                <p:nvSpPr>
                  <p:cNvPr id="244" name="243 Rectángulo"/>
                  <p:cNvSpPr/>
                  <p:nvPr/>
                </p:nvSpPr>
                <p:spPr>
                  <a:xfrm>
                    <a:off x="450107" y="4788594"/>
                    <a:ext cx="3024336" cy="1797262"/>
                  </a:xfrm>
                  <a:prstGeom prst="rect">
                    <a:avLst/>
                  </a:prstGeom>
                  <a:solidFill>
                    <a:srgbClr val="4070AA"/>
                  </a:solidFill>
                  <a:ln w="444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:endParaRPr lang="en-US" sz="2000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245" name="244 Rectángulo"/>
                  <p:cNvSpPr/>
                  <p:nvPr/>
                </p:nvSpPr>
                <p:spPr>
                  <a:xfrm>
                    <a:off x="450107" y="4037256"/>
                    <a:ext cx="3024336" cy="752700"/>
                  </a:xfrm>
                  <a:prstGeom prst="rect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444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r>
                      <a:rPr lang="es-PA" sz="2400" b="1" dirty="0">
                        <a:latin typeface="Arial" pitchFamily="34" charset="0"/>
                        <a:cs typeface="Arial" pitchFamily="34" charset="0"/>
                      </a:rPr>
                      <a:t>Áreas Deportivas</a:t>
                    </a:r>
                  </a:p>
                </p:txBody>
              </p:sp>
            </p:grpSp>
            <p:sp>
              <p:nvSpPr>
                <p:cNvPr id="243" name="242 Rectángulo"/>
                <p:cNvSpPr/>
                <p:nvPr/>
              </p:nvSpPr>
              <p:spPr>
                <a:xfrm>
                  <a:off x="604557" y="11197314"/>
                  <a:ext cx="1800200" cy="91783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US" sz="2000" b="1" dirty="0" err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Techos</a:t>
                  </a:r>
                  <a:endParaRPr lang="en-US" sz="1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endParaRPr lang="en-US" sz="9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r>
                    <a:rPr lang="en-US" sz="2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Paredes</a:t>
                  </a:r>
                  <a:endParaRPr lang="en-US" sz="11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endParaRPr lang="en-US" sz="11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r>
                    <a:rPr lang="en-US" sz="2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Pisos</a:t>
                  </a:r>
                  <a:endParaRPr lang="en-US" sz="16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endParaRPr lang="en-US" sz="16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just"/>
                  <a:r>
                    <a:rPr lang="en-US" sz="18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Marcos y </a:t>
                  </a:r>
                  <a:r>
                    <a:rPr lang="en-US" sz="1800" b="1" dirty="0" err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Puertas</a:t>
                  </a:r>
                  <a:endParaRPr lang="en-US" sz="18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233" name="232 Elipse"/>
              <p:cNvSpPr/>
              <p:nvPr/>
            </p:nvSpPr>
            <p:spPr>
              <a:xfrm>
                <a:off x="37217754" y="10417919"/>
                <a:ext cx="342000" cy="322374"/>
              </a:xfrm>
              <a:prstGeom prst="ellipse">
                <a:avLst/>
              </a:prstGeom>
              <a:solidFill>
                <a:srgbClr val="FF0066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B</a:t>
                </a:r>
              </a:p>
            </p:txBody>
          </p:sp>
          <p:sp>
            <p:nvSpPr>
              <p:cNvPr id="234" name="233 Elipse"/>
              <p:cNvSpPr/>
              <p:nvPr/>
            </p:nvSpPr>
            <p:spPr>
              <a:xfrm>
                <a:off x="37702980" y="10858769"/>
                <a:ext cx="342000" cy="322374"/>
              </a:xfrm>
              <a:prstGeom prst="ellipse">
                <a:avLst/>
              </a:prstGeom>
              <a:solidFill>
                <a:srgbClr val="0070C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E</a:t>
                </a:r>
              </a:p>
            </p:txBody>
          </p:sp>
          <p:sp>
            <p:nvSpPr>
              <p:cNvPr id="235" name="234 Elipse"/>
              <p:cNvSpPr/>
              <p:nvPr/>
            </p:nvSpPr>
            <p:spPr>
              <a:xfrm>
                <a:off x="36763840" y="10425610"/>
                <a:ext cx="342000" cy="322374"/>
              </a:xfrm>
              <a:prstGeom prst="ellipse">
                <a:avLst/>
              </a:prstGeom>
              <a:solidFill>
                <a:srgbClr val="FFC00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</a:t>
                </a:r>
              </a:p>
            </p:txBody>
          </p:sp>
          <p:sp>
            <p:nvSpPr>
              <p:cNvPr id="236" name="235 Elipse"/>
              <p:cNvSpPr/>
              <p:nvPr/>
            </p:nvSpPr>
            <p:spPr>
              <a:xfrm>
                <a:off x="36738062" y="11285235"/>
                <a:ext cx="342000" cy="32237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Q</a:t>
                </a:r>
              </a:p>
            </p:txBody>
          </p:sp>
          <p:sp>
            <p:nvSpPr>
              <p:cNvPr id="237" name="236 Elipse"/>
              <p:cNvSpPr/>
              <p:nvPr/>
            </p:nvSpPr>
            <p:spPr>
              <a:xfrm>
                <a:off x="37228845" y="11720421"/>
                <a:ext cx="342000" cy="322374"/>
              </a:xfrm>
              <a:prstGeom prst="ellipse">
                <a:avLst/>
              </a:prstGeom>
              <a:solidFill>
                <a:srgbClr val="7030A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F</a:t>
                </a:r>
              </a:p>
            </p:txBody>
          </p:sp>
          <p:sp>
            <p:nvSpPr>
              <p:cNvPr id="238" name="237 Elipse"/>
              <p:cNvSpPr/>
              <p:nvPr/>
            </p:nvSpPr>
            <p:spPr>
              <a:xfrm>
                <a:off x="36724709" y="11711735"/>
                <a:ext cx="342000" cy="322374"/>
              </a:xfrm>
              <a:prstGeom prst="ellipse">
                <a:avLst/>
              </a:prstGeom>
              <a:solidFill>
                <a:srgbClr val="00B0F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C</a:t>
                </a:r>
              </a:p>
            </p:txBody>
          </p:sp>
          <p:sp>
            <p:nvSpPr>
              <p:cNvPr id="239" name="238 Elipse"/>
              <p:cNvSpPr/>
              <p:nvPr/>
            </p:nvSpPr>
            <p:spPr>
              <a:xfrm>
                <a:off x="37224176" y="10855456"/>
                <a:ext cx="342000" cy="322374"/>
              </a:xfrm>
              <a:prstGeom prst="ellipse">
                <a:avLst/>
              </a:prstGeom>
              <a:solidFill>
                <a:srgbClr val="FF0066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B</a:t>
                </a:r>
              </a:p>
            </p:txBody>
          </p:sp>
          <p:sp>
            <p:nvSpPr>
              <p:cNvPr id="240" name="239 Elipse"/>
              <p:cNvSpPr/>
              <p:nvPr/>
            </p:nvSpPr>
            <p:spPr>
              <a:xfrm>
                <a:off x="36746080" y="10845904"/>
                <a:ext cx="342000" cy="322374"/>
              </a:xfrm>
              <a:prstGeom prst="ellipse">
                <a:avLst/>
              </a:prstGeom>
              <a:solidFill>
                <a:srgbClr val="FFC00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</a:t>
                </a:r>
              </a:p>
            </p:txBody>
          </p:sp>
          <p:sp>
            <p:nvSpPr>
              <p:cNvPr id="241" name="240 Elipse"/>
              <p:cNvSpPr/>
              <p:nvPr/>
            </p:nvSpPr>
            <p:spPr>
              <a:xfrm>
                <a:off x="38164869" y="10854454"/>
                <a:ext cx="342000" cy="322374"/>
              </a:xfrm>
              <a:prstGeom prst="ellipse">
                <a:avLst/>
              </a:prstGeom>
              <a:solidFill>
                <a:srgbClr val="92D05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G</a:t>
                </a:r>
              </a:p>
            </p:txBody>
          </p:sp>
        </p:grpSp>
        <p:grpSp>
          <p:nvGrpSpPr>
            <p:cNvPr id="294" name="293 Grupo"/>
            <p:cNvGrpSpPr/>
            <p:nvPr/>
          </p:nvGrpSpPr>
          <p:grpSpPr>
            <a:xfrm>
              <a:off x="23241173" y="2641059"/>
              <a:ext cx="3672408" cy="3816420"/>
              <a:chOff x="19928805" y="2785071"/>
              <a:chExt cx="3672408" cy="3816420"/>
            </a:xfrm>
          </p:grpSpPr>
          <p:grpSp>
            <p:nvGrpSpPr>
              <p:cNvPr id="246" name="245 Grupo"/>
              <p:cNvGrpSpPr/>
              <p:nvPr/>
            </p:nvGrpSpPr>
            <p:grpSpPr>
              <a:xfrm>
                <a:off x="19928805" y="2785071"/>
                <a:ext cx="3672408" cy="3816420"/>
                <a:chOff x="20504869" y="5279388"/>
                <a:chExt cx="3672408" cy="3816420"/>
              </a:xfrm>
            </p:grpSpPr>
            <p:grpSp>
              <p:nvGrpSpPr>
                <p:cNvPr id="247" name="23 Grupo"/>
                <p:cNvGrpSpPr/>
                <p:nvPr/>
              </p:nvGrpSpPr>
              <p:grpSpPr>
                <a:xfrm>
                  <a:off x="20504869" y="5279388"/>
                  <a:ext cx="3672408" cy="3816420"/>
                  <a:chOff x="594123" y="10837267"/>
                  <a:chExt cx="2034645" cy="2033824"/>
                </a:xfrm>
              </p:grpSpPr>
              <p:grpSp>
                <p:nvGrpSpPr>
                  <p:cNvPr id="283" name="18 Grupo"/>
                  <p:cNvGrpSpPr/>
                  <p:nvPr/>
                </p:nvGrpSpPr>
                <p:grpSpPr>
                  <a:xfrm>
                    <a:off x="594123" y="10837267"/>
                    <a:ext cx="2034645" cy="2033824"/>
                    <a:chOff x="450107" y="4284540"/>
                    <a:chExt cx="3165003" cy="3532433"/>
                  </a:xfrm>
                </p:grpSpPr>
                <p:sp>
                  <p:nvSpPr>
                    <p:cNvPr id="286" name="285 Rectángulo"/>
                    <p:cNvSpPr/>
                    <p:nvPr/>
                  </p:nvSpPr>
                  <p:spPr>
                    <a:xfrm>
                      <a:off x="450107" y="4788595"/>
                      <a:ext cx="3165003" cy="3028378"/>
                    </a:xfrm>
                    <a:prstGeom prst="rect">
                      <a:avLst/>
                    </a:prstGeom>
                    <a:solidFill>
                      <a:srgbClr val="4070AA"/>
                    </a:solidFill>
                    <a:ln w="444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just"/>
                      <a:endParaRPr lang="en-US" sz="11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87" name="286 Rectángulo"/>
                    <p:cNvSpPr/>
                    <p:nvPr/>
                  </p:nvSpPr>
                  <p:spPr>
                    <a:xfrm>
                      <a:off x="450107" y="4284540"/>
                      <a:ext cx="3165002" cy="522793"/>
                    </a:xfrm>
                    <a:prstGeom prst="rect">
                      <a:avLst/>
                    </a:prstGeom>
                    <a:solidFill>
                      <a:schemeClr val="tx2">
                        <a:lumMod val="40000"/>
                        <a:lumOff val="60000"/>
                      </a:schemeClr>
                    </a:solidFill>
                    <a:ln w="444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r>
                        <a:rPr lang="en-US" sz="2000" b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b="1" dirty="0">
                          <a:latin typeface="Arial" pitchFamily="34" charset="0"/>
                          <a:cs typeface="Arial" pitchFamily="34" charset="0"/>
                        </a:rPr>
                        <a:t>Area de Lockers </a:t>
                      </a:r>
                      <a:endParaRPr lang="en-US" sz="2000" b="1" dirty="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sp>
                <p:nvSpPr>
                  <p:cNvPr id="284" name="283 Rectángulo"/>
                  <p:cNvSpPr/>
                  <p:nvPr/>
                </p:nvSpPr>
                <p:spPr>
                  <a:xfrm>
                    <a:off x="604557" y="11197306"/>
                    <a:ext cx="1800200" cy="1582778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just"/>
                    <a:r>
                      <a:rPr lang="en-US" sz="2000" b="1" dirty="0" err="1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rPr>
                      <a:t>Techos</a:t>
                    </a:r>
                    <a:endParaRPr lang="en-US" sz="2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endParaRPr>
                  </a:p>
                  <a:p>
                    <a:pPr algn="just"/>
                    <a:endParaRPr lang="en-US" sz="11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endParaRPr>
                  </a:p>
                  <a:p>
                    <a:pPr algn="just"/>
                    <a:r>
                      <a:rPr lang="en-US" sz="20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rPr>
                      <a:t>Paredes</a:t>
                    </a:r>
                  </a:p>
                  <a:p>
                    <a:pPr algn="just"/>
                    <a:endParaRPr lang="en-US" sz="14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endParaRPr>
                  </a:p>
                  <a:p>
                    <a:pPr algn="just"/>
                    <a:r>
                      <a:rPr lang="en-US" sz="20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rPr>
                      <a:t>Pisos</a:t>
                    </a:r>
                  </a:p>
                  <a:p>
                    <a:pPr algn="just"/>
                    <a:endParaRPr lang="en-US" sz="12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endParaRPr>
                  </a:p>
                  <a:p>
                    <a:pPr algn="just"/>
                    <a:r>
                      <a:rPr lang="en-US" sz="18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rPr>
                      <a:t>Marcos y </a:t>
                    </a:r>
                    <a:r>
                      <a:rPr lang="en-US" sz="1800" b="1" dirty="0" err="1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rPr>
                      <a:t>Puertas</a:t>
                    </a:r>
                    <a:endParaRPr lang="en-US" sz="18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endParaRPr>
                  </a:p>
                  <a:p>
                    <a:pPr algn="just"/>
                    <a:endParaRPr lang="en-US" sz="18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endParaRPr>
                  </a:p>
                  <a:p>
                    <a:pPr algn="just"/>
                    <a:r>
                      <a:rPr lang="en-US" sz="18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rPr>
                      <a:t>Lockers</a:t>
                    </a:r>
                  </a:p>
                  <a:p>
                    <a:pPr algn="just"/>
                    <a:endParaRPr lang="en-US" sz="18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endParaRPr>
                  </a:p>
                  <a:p>
                    <a:pPr algn="just"/>
                    <a:r>
                      <a:rPr lang="en-US" sz="1800" b="1" dirty="0" err="1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rPr>
                      <a:t>Pasamanos</a:t>
                    </a:r>
                    <a:endParaRPr lang="en-US" sz="18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</p:grpSp>
            <p:sp>
              <p:nvSpPr>
                <p:cNvPr id="248" name="247 Elipse"/>
                <p:cNvSpPr/>
                <p:nvPr/>
              </p:nvSpPr>
              <p:spPr>
                <a:xfrm>
                  <a:off x="23403229" y="5991089"/>
                  <a:ext cx="342000" cy="322374"/>
                </a:xfrm>
                <a:prstGeom prst="ellipse">
                  <a:avLst/>
                </a:prstGeom>
                <a:solidFill>
                  <a:srgbClr val="FF0066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>
                      <a:latin typeface="Arial" pitchFamily="34" charset="0"/>
                      <a:cs typeface="Arial" pitchFamily="34" charset="0"/>
                    </a:rPr>
                    <a:t>B</a:t>
                  </a:r>
                </a:p>
              </p:txBody>
            </p:sp>
            <p:sp>
              <p:nvSpPr>
                <p:cNvPr id="249" name="248 Elipse"/>
                <p:cNvSpPr/>
                <p:nvPr/>
              </p:nvSpPr>
              <p:spPr>
                <a:xfrm>
                  <a:off x="22853046" y="5980190"/>
                  <a:ext cx="342000" cy="322374"/>
                </a:xfrm>
                <a:prstGeom prst="ellipse">
                  <a:avLst/>
                </a:prstGeom>
                <a:solidFill>
                  <a:srgbClr val="FFC000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rPr>
                    <a:t>A</a:t>
                  </a:r>
                </a:p>
              </p:txBody>
            </p:sp>
            <p:sp>
              <p:nvSpPr>
                <p:cNvPr id="265" name="264 Elipse"/>
                <p:cNvSpPr/>
                <p:nvPr/>
              </p:nvSpPr>
              <p:spPr>
                <a:xfrm>
                  <a:off x="22831311" y="6961535"/>
                  <a:ext cx="342000" cy="322374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rPr>
                    <a:t>Q</a:t>
                  </a:r>
                </a:p>
              </p:txBody>
            </p:sp>
            <p:sp>
              <p:nvSpPr>
                <p:cNvPr id="279" name="278 Elipse"/>
                <p:cNvSpPr/>
                <p:nvPr/>
              </p:nvSpPr>
              <p:spPr>
                <a:xfrm>
                  <a:off x="23331221" y="7431249"/>
                  <a:ext cx="342000" cy="322374"/>
                </a:xfrm>
                <a:prstGeom prst="ellipse">
                  <a:avLst/>
                </a:prstGeom>
                <a:solidFill>
                  <a:srgbClr val="00B050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>
                      <a:latin typeface="Arial" pitchFamily="34" charset="0"/>
                      <a:cs typeface="Arial" pitchFamily="34" charset="0"/>
                    </a:rPr>
                    <a:t>G</a:t>
                  </a:r>
                </a:p>
              </p:txBody>
            </p:sp>
            <p:sp>
              <p:nvSpPr>
                <p:cNvPr id="280" name="279 Elipse"/>
                <p:cNvSpPr/>
                <p:nvPr/>
              </p:nvSpPr>
              <p:spPr>
                <a:xfrm>
                  <a:off x="22820053" y="7430090"/>
                  <a:ext cx="342000" cy="322374"/>
                </a:xfrm>
                <a:prstGeom prst="ellipse">
                  <a:avLst/>
                </a:prstGeom>
                <a:solidFill>
                  <a:srgbClr val="0033CC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>
                      <a:latin typeface="Arial" pitchFamily="34" charset="0"/>
                      <a:cs typeface="Arial" pitchFamily="34" charset="0"/>
                    </a:rPr>
                    <a:t>E</a:t>
                  </a:r>
                </a:p>
              </p:txBody>
            </p:sp>
            <p:sp>
              <p:nvSpPr>
                <p:cNvPr id="281" name="280 Elipse"/>
                <p:cNvSpPr/>
                <p:nvPr/>
              </p:nvSpPr>
              <p:spPr>
                <a:xfrm>
                  <a:off x="23398837" y="6478275"/>
                  <a:ext cx="342000" cy="322374"/>
                </a:xfrm>
                <a:prstGeom prst="ellipse">
                  <a:avLst/>
                </a:prstGeom>
                <a:solidFill>
                  <a:srgbClr val="00B050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>
                      <a:latin typeface="Arial" pitchFamily="34" charset="0"/>
                      <a:cs typeface="Arial" pitchFamily="34" charset="0"/>
                    </a:rPr>
                    <a:t>G</a:t>
                  </a:r>
                </a:p>
              </p:txBody>
            </p:sp>
            <p:sp>
              <p:nvSpPr>
                <p:cNvPr id="282" name="281 Elipse"/>
                <p:cNvSpPr/>
                <p:nvPr/>
              </p:nvSpPr>
              <p:spPr>
                <a:xfrm>
                  <a:off x="22838072" y="6468724"/>
                  <a:ext cx="342000" cy="322374"/>
                </a:xfrm>
                <a:prstGeom prst="ellipse">
                  <a:avLst/>
                </a:prstGeom>
                <a:solidFill>
                  <a:srgbClr val="FFC000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rPr>
                    <a:t>A</a:t>
                  </a:r>
                </a:p>
              </p:txBody>
            </p:sp>
          </p:grpSp>
          <p:sp>
            <p:nvSpPr>
              <p:cNvPr id="291" name="290 Elipse"/>
              <p:cNvSpPr/>
              <p:nvPr/>
            </p:nvSpPr>
            <p:spPr>
              <a:xfrm>
                <a:off x="22251101" y="5521375"/>
                <a:ext cx="342000" cy="322374"/>
              </a:xfrm>
              <a:prstGeom prst="ellipse">
                <a:avLst/>
              </a:prstGeom>
              <a:solidFill>
                <a:srgbClr val="0033CC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E</a:t>
                </a:r>
              </a:p>
            </p:txBody>
          </p:sp>
          <p:sp>
            <p:nvSpPr>
              <p:cNvPr id="292" name="291 Elipse"/>
              <p:cNvSpPr/>
              <p:nvPr/>
            </p:nvSpPr>
            <p:spPr>
              <a:xfrm>
                <a:off x="22251101" y="6031565"/>
                <a:ext cx="342000" cy="322374"/>
              </a:xfrm>
              <a:prstGeom prst="ellipse">
                <a:avLst/>
              </a:prstGeom>
              <a:solidFill>
                <a:srgbClr val="00B0F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C</a:t>
                </a:r>
              </a:p>
            </p:txBody>
          </p:sp>
          <p:sp>
            <p:nvSpPr>
              <p:cNvPr id="293" name="292 Elipse"/>
              <p:cNvSpPr/>
              <p:nvPr/>
            </p:nvSpPr>
            <p:spPr>
              <a:xfrm>
                <a:off x="22827165" y="6031565"/>
                <a:ext cx="342000" cy="322374"/>
              </a:xfrm>
              <a:prstGeom prst="ellipse">
                <a:avLst/>
              </a:prstGeom>
              <a:solidFill>
                <a:srgbClr val="7030A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F</a:t>
                </a: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1281</TotalTime>
  <Words>1700</Words>
  <Application>Microsoft Office PowerPoint</Application>
  <PresentationFormat>Custom</PresentationFormat>
  <Paragraphs>309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Arial Black</vt:lpstr>
      <vt:lpstr>Calibri</vt:lpstr>
      <vt:lpstr>Tema de Office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pc</dc:creator>
  <cp:lastModifiedBy>juan nuccio</cp:lastModifiedBy>
  <cp:revision>56</cp:revision>
  <dcterms:created xsi:type="dcterms:W3CDTF">2016-11-24T16:11:25Z</dcterms:created>
  <dcterms:modified xsi:type="dcterms:W3CDTF">2026-08-07T15:24:56Z</dcterms:modified>
</cp:coreProperties>
</file>